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3" r:id="rId4"/>
  </p:sldMasterIdLst>
  <p:notesMasterIdLst>
    <p:notesMasterId r:id="rId44"/>
  </p:notesMasterIdLst>
  <p:sldIdLst>
    <p:sldId id="340" r:id="rId5"/>
    <p:sldId id="327" r:id="rId6"/>
    <p:sldId id="356" r:id="rId7"/>
    <p:sldId id="357" r:id="rId8"/>
    <p:sldId id="382" r:id="rId9"/>
    <p:sldId id="383" r:id="rId10"/>
    <p:sldId id="384" r:id="rId11"/>
    <p:sldId id="411" r:id="rId12"/>
    <p:sldId id="410" r:id="rId13"/>
    <p:sldId id="467" r:id="rId14"/>
    <p:sldId id="385" r:id="rId15"/>
    <p:sldId id="386" r:id="rId16"/>
    <p:sldId id="500" r:id="rId17"/>
    <p:sldId id="501" r:id="rId18"/>
    <p:sldId id="502" r:id="rId19"/>
    <p:sldId id="436" r:id="rId20"/>
    <p:sldId id="437" r:id="rId21"/>
    <p:sldId id="441" r:id="rId22"/>
    <p:sldId id="442" r:id="rId23"/>
    <p:sldId id="387" r:id="rId24"/>
    <p:sldId id="388" r:id="rId25"/>
    <p:sldId id="444" r:id="rId26"/>
    <p:sldId id="389" r:id="rId27"/>
    <p:sldId id="321" r:id="rId28"/>
    <p:sldId id="346" r:id="rId29"/>
    <p:sldId id="301" r:id="rId30"/>
    <p:sldId id="354" r:id="rId31"/>
    <p:sldId id="355" r:id="rId32"/>
    <p:sldId id="263" r:id="rId33"/>
    <p:sldId id="302" r:id="rId34"/>
    <p:sldId id="265" r:id="rId35"/>
    <p:sldId id="268" r:id="rId36"/>
    <p:sldId id="278" r:id="rId37"/>
    <p:sldId id="349" r:id="rId38"/>
    <p:sldId id="352" r:id="rId39"/>
    <p:sldId id="350" r:id="rId40"/>
    <p:sldId id="353" r:id="rId41"/>
    <p:sldId id="275" r:id="rId42"/>
    <p:sldId id="311" r:id="rId43"/>
  </p:sldIdLst>
  <p:sldSz cx="12192000" cy="6858000"/>
  <p:notesSz cx="6858000" cy="9144000"/>
  <p:custDataLst>
    <p:tags r:id="rId48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8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FF"/>
    <a:srgbClr val="CC00FF"/>
    <a:srgbClr val="CC66FF"/>
    <a:srgbClr val="FFFF00"/>
    <a:srgbClr val="FF66CC"/>
    <a:srgbClr val="FF00FF"/>
    <a:srgbClr val="9900CC"/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88" autoAdjust="0"/>
    <p:restoredTop sz="94708" autoAdjust="0"/>
  </p:normalViewPr>
  <p:slideViewPr>
    <p:cSldViewPr showGuides="1">
      <p:cViewPr varScale="1">
        <p:scale>
          <a:sx n="79" d="100"/>
          <a:sy n="79" d="100"/>
        </p:scale>
        <p:origin x="96" y="294"/>
      </p:cViewPr>
      <p:guideLst>
        <p:guide orient="horz" pos="2178"/>
        <p:guide pos="38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8" Type="http://schemas.openxmlformats.org/officeDocument/2006/relationships/tags" Target="tags/tag10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notesMaster" Target="notesMasters/notesMaster1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1D9123A-BE54-4570-B09B-7ED9E73BABEF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80DDB67A-370F-492D-878E-7B12B862BAF2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F0E043-5CDC-4278-8FC1-2FB743DC268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438355-ABB3-4743-9C29-473D8F23A94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CEB8C6-77D0-4BAE-9F07-DAC28F4961E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F9966A-C0CD-43E1-A501-CB68344127F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241E39-5428-43C6-B14D-1D51C1A2A354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split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1DE430-15F3-40AE-8617-0E837AED32B0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split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EF4AEF-E215-445C-86E7-896B9244DF83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split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EC9B11-F541-4E5A-9E6B-374486CF8D8D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split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FF71F6-9C34-4D0F-B969-AA975CEA0858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split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A02180-4CCB-4A6E-8665-2E209A9F06BC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split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1911D1-3452-4153-BB9F-38A14AB1B6EA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spli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BA9722-B832-44C9-B35B-984FD6ACEF6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1327A1-3713-470C-AAE1-88CF31B7061C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split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651560-DB1A-49C7-8B26-32FDABC4FF6F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split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5B2CF3-A3B9-4E8B-B5AB-E606FE4F09CD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split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4A7208-3FB9-4C74-AA1F-A16ABB1E4503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split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6EA4D1-F0A4-4AE2-9FA0-8A520A83D561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C128E8-998C-4768-A36E-481638F3693B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612D6C-A6C8-4915-A19B-6753B9462028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F5D5FC-BE1E-4CC7-ACF8-0EBA36787F5E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C1DC2C-FDEE-4427-A857-1334E7400AEE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8AE53F-2780-48CB-8C6A-7B2E2DB8290E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12E66E-67F9-4BD6-8EC1-760A59B4FB7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865893-6700-43D0-A7AA-6C7752A6FA41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8AE418-958A-4E70-8166-AD2E3AFE76EE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7A905F-8486-47EF-B0CA-C7050102B647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8E0397-4498-4999-9D6B-4764F7F87F2F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41A9AD-00DC-4CB0-BF08-608E39D32371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AA68E-7FD7-49A4-8E1D-3688DE6C2D7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280D05-C405-4D4A-A27F-68EC24C9CDB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558974-DE82-48C3-9FE0-7F06E5FF0A3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13CDA3-307F-45FB-95D2-FDE87184A57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642663-3524-470D-94BC-EA903E5886B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FE4AB8-A67C-41A6-B5BF-C1D64647D7D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latin typeface="Arial" panose="020B0604020202020204" pitchFamily="34" charset="0"/>
              </a:defRPr>
            </a:lvl1pPr>
          </a:lstStyle>
          <a:p>
            <a:fld id="{1859792B-02A4-4166-820C-058100C1906B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latin typeface="Arial" panose="020B0604020202020204" pitchFamily="34" charset="0"/>
              </a:defRPr>
            </a:lvl1pPr>
          </a:lstStyle>
          <a:p>
            <a:fld id="{ED8A8F4F-B76A-437F-9253-0A624402814A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>
    <p:split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fld id="{942F195B-5CDF-4314-8A65-4B136F1F1A07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ransition>
    <p:zoom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microsoft.com/office/2007/relationships/media" Target="../media/media1.mp3"/><Relationship Id="rId7" Type="http://schemas.openxmlformats.org/officeDocument/2006/relationships/audio" Target="../media/media1.mp3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image" Target="../media/image17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2" Type="http://schemas.openxmlformats.org/officeDocument/2006/relationships/slideLayout" Target="../slideLayouts/slideLayout30.xml"/><Relationship Id="rId11" Type="http://schemas.openxmlformats.org/officeDocument/2006/relationships/image" Target="../media/image20.png"/><Relationship Id="rId10" Type="http://schemas.openxmlformats.org/officeDocument/2006/relationships/image" Target="../media/image19.png"/><Relationship Id="rId1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slide" Target="slide1.xml"/><Relationship Id="rId2" Type="http://schemas.openxmlformats.org/officeDocument/2006/relationships/image" Target="../media/image27.png"/><Relationship Id="rId1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1" Type="http://schemas.openxmlformats.org/officeDocument/2006/relationships/image" Target="../media/image26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image" Target="../media/image21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2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1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1" Type="http://schemas.openxmlformats.org/officeDocument/2006/relationships/image" Target="../media/image36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2.xml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3.xml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WordArt 2"/>
          <p:cNvSpPr>
            <a:spLocks noChangeArrowheads="1" noChangeShapeType="1" noTextEdit="1"/>
          </p:cNvSpPr>
          <p:nvPr/>
        </p:nvSpPr>
        <p:spPr bwMode="auto">
          <a:xfrm>
            <a:off x="8472264" y="908720"/>
            <a:ext cx="2520950" cy="93662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b="1" kern="10" dirty="0">
                <a:ln w="9525">
                  <a:solidFill>
                    <a:srgbClr val="000000"/>
                  </a:solidFill>
                  <a:round/>
                </a:ln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7</a:t>
            </a:r>
            <a:endParaRPr lang="zh-CN" altLang="en-US" sz="3600" b="1" kern="10" dirty="0">
              <a:ln w="9525">
                <a:solidFill>
                  <a:srgbClr val="000000"/>
                </a:solidFill>
                <a:round/>
              </a:ln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07568" y="692696"/>
            <a:ext cx="837312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kern="1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Unit 7 </a:t>
            </a:r>
            <a:endParaRPr lang="en-US" altLang="zh-CN" sz="5400" b="1" kern="10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5400" b="1" kern="1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Will people have robots?</a:t>
            </a:r>
            <a:endParaRPr lang="zh-CN" alt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2276872"/>
            <a:ext cx="5645726" cy="18002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1" name="Rectangle 11"/>
          <p:cNvSpPr>
            <a:spLocks noChangeArrowheads="1"/>
          </p:cNvSpPr>
          <p:nvPr/>
        </p:nvSpPr>
        <p:spPr bwMode="auto">
          <a:xfrm>
            <a:off x="2009007" y="2762662"/>
            <a:ext cx="7885113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2755" indent="-45275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0520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1287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11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288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8605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4325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0045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5765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1.</a:t>
            </a:r>
            <a:r>
              <a:rPr lang="zh-CN" altLang="en-US" b="1" dirty="0"/>
              <a:t> 将来会是什么样子？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What </a:t>
            </a:r>
            <a:r>
              <a:rPr lang="en-US" altLang="zh-CN" b="1" dirty="0" smtClean="0"/>
              <a:t>______ </a:t>
            </a:r>
            <a:r>
              <a:rPr lang="en-US" altLang="zh-CN" b="1" dirty="0"/>
              <a:t>the </a:t>
            </a:r>
            <a:r>
              <a:rPr lang="en-US" altLang="zh-CN" b="1" dirty="0" smtClean="0"/>
              <a:t>future ______ ______?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zh-CN" altLang="en-US" b="1" dirty="0"/>
              <a:t>    城市污染将会更多。且树木将会更少。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Cities _____ _____ </a:t>
            </a:r>
            <a:r>
              <a:rPr lang="en-US" altLang="zh-CN" b="1" dirty="0" smtClean="0"/>
              <a:t>______ </a:t>
            </a:r>
            <a:r>
              <a:rPr lang="en-US" altLang="zh-CN" b="1" dirty="0"/>
              <a:t>polluted. And there _____ _____ _____ _____.</a:t>
            </a:r>
            <a:endParaRPr lang="en-US" altLang="zh-CN" b="1" dirty="0"/>
          </a:p>
        </p:txBody>
      </p:sp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3701281" y="4562367"/>
            <a:ext cx="345598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will      be    </a:t>
            </a:r>
            <a:r>
              <a:rPr lang="en-US" altLang="zh-CN" b="1" dirty="0" smtClean="0">
                <a:solidFill>
                  <a:srgbClr val="FF0000"/>
                </a:solidFill>
              </a:rPr>
              <a:t> more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3629845" y="3410362"/>
            <a:ext cx="56878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 smtClean="0">
                <a:solidFill>
                  <a:srgbClr val="FF0000"/>
                </a:solidFill>
              </a:rPr>
              <a:t> will                          be       like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3701281" y="5138430"/>
            <a:ext cx="50228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will      be    fewer  trees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1991544" y="2018125"/>
            <a:ext cx="7920037" cy="62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Complete the following sentences. 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21765" y="332740"/>
            <a:ext cx="611632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Let’s translate!</a:t>
            </a:r>
            <a:endParaRPr lang="en-US" altLang="zh-CN" sz="72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" grpId="0"/>
      <p:bldP spid="5126" grpId="0"/>
      <p:bldP spid="51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1" name="Rectangle 11"/>
          <p:cNvSpPr>
            <a:spLocks noChangeArrowheads="1"/>
          </p:cNvSpPr>
          <p:nvPr/>
        </p:nvSpPr>
        <p:spPr bwMode="auto">
          <a:xfrm>
            <a:off x="1775520" y="804491"/>
            <a:ext cx="8316912" cy="4928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2755" indent="-45275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757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258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335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418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990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562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134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706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2. </a:t>
            </a:r>
            <a:r>
              <a:rPr lang="zh-CN" altLang="en-US" b="1" dirty="0"/>
              <a:t>一百年后，人们会使用钱吗？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_____ people _____ money _____ 100 years? 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</a:t>
            </a:r>
            <a:r>
              <a:rPr lang="zh-CN" altLang="en-US" b="1" dirty="0"/>
              <a:t>不会。一切东西将会免费。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    No, they ______. Everything ____ ____ ____.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3. </a:t>
            </a:r>
            <a:r>
              <a:rPr lang="zh-CN" altLang="en-US" b="1" dirty="0">
                <a:cs typeface="Times New Roman" panose="02020603050405020304" pitchFamily="18" charset="0"/>
              </a:rPr>
              <a:t>世界将会和平吗？</a:t>
            </a:r>
            <a:r>
              <a:rPr lang="en-US" altLang="zh-CN" b="1" dirty="0">
                <a:cs typeface="Times New Roman" panose="02020603050405020304" pitchFamily="18" charset="0"/>
              </a:rPr>
              <a:t> 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     _____ _____ _____ world </a:t>
            </a: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</a:rPr>
              <a:t>peace</a:t>
            </a:r>
            <a:r>
              <a:rPr lang="en-US" altLang="zh-CN" b="1" dirty="0">
                <a:cs typeface="Times New Roman" panose="02020603050405020304" pitchFamily="18" charset="0"/>
              </a:rPr>
              <a:t>?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b="1" dirty="0">
                <a:cs typeface="Times New Roman" panose="02020603050405020304" pitchFamily="18" charset="0"/>
              </a:rPr>
              <a:t>    是的，我希望如此。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    Yes, I _____ _____. 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5129" name="Text Box 9"/>
          <p:cNvSpPr txBox="1">
            <a:spLocks noChangeArrowheads="1"/>
          </p:cNvSpPr>
          <p:nvPr/>
        </p:nvSpPr>
        <p:spPr bwMode="auto">
          <a:xfrm>
            <a:off x="2243832" y="1409328"/>
            <a:ext cx="6732588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>
                <a:solidFill>
                  <a:srgbClr val="FF0000"/>
                </a:solidFill>
              </a:rPr>
              <a:t>Will                 use                   in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3812679" y="2560266"/>
            <a:ext cx="1655762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won’t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7282557" y="2565028"/>
            <a:ext cx="1873250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>
                <a:solidFill>
                  <a:srgbClr val="FF0000"/>
                </a:solidFill>
              </a:rPr>
              <a:t>will    be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2459732" y="3757241"/>
            <a:ext cx="4032250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Will   there    be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9068296" y="2569498"/>
            <a:ext cx="1081087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free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3380532" y="4908946"/>
            <a:ext cx="259238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hope    so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9" grpId="0"/>
      <p:bldP spid="9" grpId="0"/>
      <p:bldP spid="11" grpId="0"/>
      <p:bldP spid="6150" grpId="0"/>
      <p:bldP spid="2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"/>
          <p:cNvSpPr>
            <a:spLocks noChangeArrowheads="1"/>
          </p:cNvSpPr>
          <p:nvPr/>
        </p:nvSpPr>
        <p:spPr bwMode="auto">
          <a:xfrm>
            <a:off x="1703512" y="1695574"/>
            <a:ext cx="8135938" cy="252551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lvl1pPr marL="539750" indent="-539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18110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8940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9707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053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8625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3197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7769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2341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4. </a:t>
            </a:r>
            <a:r>
              <a:rPr lang="zh-CN" altLang="en-US" b="1" dirty="0">
                <a:cs typeface="Times New Roman" panose="02020603050405020304" pitchFamily="18" charset="0"/>
              </a:rPr>
              <a:t>孩子们将会在家里的电脑上学习。 </a:t>
            </a:r>
            <a:r>
              <a:rPr lang="en-US" altLang="zh-CN" b="1" dirty="0">
                <a:cs typeface="Times New Roman" panose="02020603050405020304" pitchFamily="18" charset="0"/>
              </a:rPr>
              <a:t>  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    Kids _____ _____ at home ____ _________.  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    </a:t>
            </a:r>
            <a:r>
              <a:rPr lang="zh-CN" altLang="en-US" b="1" dirty="0">
                <a:cs typeface="Times New Roman" panose="02020603050405020304" pitchFamily="18" charset="0"/>
              </a:rPr>
              <a:t>他们将不会去学校上学。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    They ______ _____ </a:t>
            </a:r>
            <a:r>
              <a:rPr lang="en-US" altLang="zh-CN" b="1" dirty="0" smtClean="0">
                <a:cs typeface="Times New Roman" panose="02020603050405020304" pitchFamily="18" charset="0"/>
              </a:rPr>
              <a:t>______ ________. 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6152" name="Text Box 8"/>
          <p:cNvSpPr txBox="1">
            <a:spLocks noChangeArrowheads="1"/>
          </p:cNvSpPr>
          <p:nvPr/>
        </p:nvSpPr>
        <p:spPr bwMode="auto">
          <a:xfrm>
            <a:off x="3033838" y="2340894"/>
            <a:ext cx="280828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 will  </a:t>
            </a:r>
            <a:r>
              <a:rPr lang="en-US" altLang="zh-CN" b="1" dirty="0" smtClean="0">
                <a:solidFill>
                  <a:srgbClr val="FF0000"/>
                </a:solidFill>
              </a:rPr>
              <a:t>  </a:t>
            </a:r>
            <a:r>
              <a:rPr lang="en-US" altLang="zh-CN" b="1" dirty="0">
                <a:solidFill>
                  <a:srgbClr val="FF0000"/>
                </a:solidFill>
              </a:rPr>
              <a:t>study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6153" name="Text Box 9"/>
          <p:cNvSpPr txBox="1">
            <a:spLocks noChangeArrowheads="1"/>
          </p:cNvSpPr>
          <p:nvPr/>
        </p:nvSpPr>
        <p:spPr bwMode="auto">
          <a:xfrm>
            <a:off x="6886700" y="2340893"/>
            <a:ext cx="29527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on  computers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215482" y="3492400"/>
            <a:ext cx="532879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won’t   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go        to       school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2" grpId="0"/>
      <p:bldP spid="6153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1325434" y="1704407"/>
            <a:ext cx="8258447" cy="7921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</a:rPr>
              <a:t>Fill in the blanks with </a:t>
            </a:r>
            <a:r>
              <a:rPr lang="en-US" altLang="zh-CN" b="1" i="1" dirty="0">
                <a:solidFill>
                  <a:srgbClr val="FF0000"/>
                </a:solidFill>
                <a:latin typeface="Arial" panose="020B0604020202020204" pitchFamily="34" charset="0"/>
              </a:rPr>
              <a:t>more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en-US" altLang="zh-CN" b="1" i="1" dirty="0">
                <a:solidFill>
                  <a:srgbClr val="FF0000"/>
                </a:solidFill>
                <a:latin typeface="Arial" panose="020B0604020202020204" pitchFamily="34" charset="0"/>
              </a:rPr>
              <a:t>less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</a:rPr>
              <a:t> or </a:t>
            </a:r>
            <a:r>
              <a:rPr lang="en-US" altLang="zh-CN" b="1" i="1" dirty="0">
                <a:solidFill>
                  <a:srgbClr val="FF0000"/>
                </a:solidFill>
                <a:latin typeface="Arial" panose="020B0604020202020204" pitchFamily="34" charset="0"/>
              </a:rPr>
              <a:t>fewer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endParaRPr lang="en-US" altLang="zh-CN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1109163" y="2459037"/>
            <a:ext cx="10387437" cy="3637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1325" indent="-4413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18110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8940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9707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053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8625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3197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7769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2341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1. In the future, there will be ____ fresh </a:t>
            </a:r>
            <a:r>
              <a:rPr lang="en-US" altLang="zh-CN" b="1" dirty="0">
                <a:solidFill>
                  <a:srgbClr val="3333FF"/>
                </a:solidFill>
              </a:rPr>
              <a:t>water</a:t>
            </a:r>
            <a:r>
              <a:rPr lang="en-US" altLang="zh-CN" b="1" dirty="0"/>
              <a:t> </a:t>
            </a:r>
            <a:r>
              <a:rPr lang="en-US" altLang="zh-CN" b="1" dirty="0">
                <a:solidFill>
                  <a:schemeClr val="tx1"/>
                </a:solidFill>
              </a:rPr>
              <a:t>because there will be _____ </a:t>
            </a:r>
            <a:r>
              <a:rPr lang="en-US" altLang="zh-CN" b="1" dirty="0">
                <a:solidFill>
                  <a:srgbClr val="3333FF"/>
                </a:solidFill>
              </a:rPr>
              <a:t>pollution</a:t>
            </a:r>
            <a:r>
              <a:rPr lang="en-US" altLang="zh-CN" b="1" dirty="0">
                <a:solidFill>
                  <a:schemeClr val="tx1"/>
                </a:solidFill>
              </a:rPr>
              <a:t> in the sea.</a:t>
            </a:r>
            <a:endParaRPr lang="en-US" altLang="zh-CN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2. In 100 years, there will be ______ </a:t>
            </a:r>
            <a:r>
              <a:rPr lang="en-US" altLang="zh-CN" b="1" dirty="0">
                <a:solidFill>
                  <a:srgbClr val="3333FF"/>
                </a:solidFill>
              </a:rPr>
              <a:t>cars</a:t>
            </a:r>
            <a:r>
              <a:rPr lang="en-US" altLang="zh-CN" b="1" dirty="0"/>
              <a:t> </a:t>
            </a:r>
            <a:r>
              <a:rPr lang="en-US" altLang="zh-CN" b="1" dirty="0">
                <a:solidFill>
                  <a:schemeClr val="tx1"/>
                </a:solidFill>
              </a:rPr>
              <a:t>because there will be ______ </a:t>
            </a:r>
            <a:r>
              <a:rPr lang="en-US" altLang="zh-CN" b="1" dirty="0">
                <a:solidFill>
                  <a:srgbClr val="3333FF"/>
                </a:solidFill>
              </a:rPr>
              <a:t>people</a:t>
            </a:r>
            <a:r>
              <a:rPr lang="en-US" altLang="zh-CN" b="1" dirty="0">
                <a:solidFill>
                  <a:schemeClr val="tx1"/>
                </a:solidFill>
              </a:rPr>
              <a:t> in the cities. </a:t>
            </a:r>
            <a:r>
              <a:rPr lang="en-US" altLang="zh-CN" b="1" dirty="0"/>
              <a:t> </a:t>
            </a:r>
            <a:endParaRPr lang="en-US" altLang="zh-CN" b="1" dirty="0" smtClean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3. There will be ______ </a:t>
            </a:r>
            <a:r>
              <a:rPr lang="en-US" altLang="zh-CN" b="1" dirty="0">
                <a:solidFill>
                  <a:srgbClr val="3333FF"/>
                </a:solidFill>
              </a:rPr>
              <a:t>jobs</a:t>
            </a:r>
            <a:r>
              <a:rPr lang="en-US" altLang="zh-CN" b="1" dirty="0"/>
              <a:t> for people </a:t>
            </a:r>
            <a:r>
              <a:rPr lang="en-US" altLang="zh-CN" b="1" dirty="0">
                <a:solidFill>
                  <a:schemeClr val="tx1"/>
                </a:solidFill>
              </a:rPr>
              <a:t>because ______ </a:t>
            </a:r>
            <a:r>
              <a:rPr lang="en-US" altLang="zh-CN" b="1" dirty="0">
                <a:solidFill>
                  <a:srgbClr val="3333FF"/>
                </a:solidFill>
              </a:rPr>
              <a:t>robots</a:t>
            </a:r>
            <a:r>
              <a:rPr lang="en-US" altLang="zh-CN" b="1" dirty="0">
                <a:solidFill>
                  <a:schemeClr val="tx1"/>
                </a:solidFill>
              </a:rPr>
              <a:t> will do </a:t>
            </a:r>
            <a:r>
              <a:rPr lang="en-US" altLang="zh-CN" b="1" dirty="0">
                <a:solidFill>
                  <a:srgbClr val="00B050"/>
                </a:solidFill>
              </a:rPr>
              <a:t>the same</a:t>
            </a:r>
            <a:r>
              <a:rPr lang="en-US" altLang="zh-CN" b="1" dirty="0">
                <a:solidFill>
                  <a:schemeClr val="tx1"/>
                </a:solidFill>
              </a:rPr>
              <a:t> jobs </a:t>
            </a:r>
            <a:r>
              <a:rPr lang="en-US" altLang="zh-CN" b="1" dirty="0">
                <a:solidFill>
                  <a:srgbClr val="00B050"/>
                </a:solidFill>
              </a:rPr>
              <a:t>as</a:t>
            </a:r>
            <a:r>
              <a:rPr lang="en-US" altLang="zh-CN" b="1" dirty="0">
                <a:solidFill>
                  <a:schemeClr val="tx1"/>
                </a:solidFill>
              </a:rPr>
              <a:t> people.</a:t>
            </a:r>
            <a:r>
              <a:rPr lang="en-US" altLang="zh-CN" b="1" dirty="0"/>
              <a:t> </a:t>
            </a:r>
            <a:endParaRPr lang="en-US" altLang="zh-CN" b="1" dirty="0"/>
          </a:p>
        </p:txBody>
      </p:sp>
      <p:sp>
        <p:nvSpPr>
          <p:cNvPr id="10" name="Text Box 20"/>
          <p:cNvSpPr txBox="1">
            <a:spLocks noChangeArrowheads="1"/>
          </p:cNvSpPr>
          <p:nvPr/>
        </p:nvSpPr>
        <p:spPr bwMode="auto">
          <a:xfrm>
            <a:off x="3907228" y="3123638"/>
            <a:ext cx="13668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more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6217749" y="2534103"/>
            <a:ext cx="11525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less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6136697" y="3635322"/>
            <a:ext cx="14049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 more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9" name="Text Box 22"/>
          <p:cNvSpPr txBox="1">
            <a:spLocks noChangeArrowheads="1"/>
          </p:cNvSpPr>
          <p:nvPr/>
        </p:nvSpPr>
        <p:spPr bwMode="auto">
          <a:xfrm>
            <a:off x="2137837" y="4254705"/>
            <a:ext cx="15843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 more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06" y="1543883"/>
            <a:ext cx="1152128" cy="1152128"/>
          </a:xfrm>
          <a:prstGeom prst="rect">
            <a:avLst/>
          </a:prstGeom>
        </p:spPr>
      </p:pic>
      <p:sp>
        <p:nvSpPr>
          <p:cNvPr id="14" name="Text Box 20"/>
          <p:cNvSpPr txBox="1">
            <a:spLocks noChangeArrowheads="1"/>
          </p:cNvSpPr>
          <p:nvPr/>
        </p:nvSpPr>
        <p:spPr bwMode="auto">
          <a:xfrm>
            <a:off x="9408008" y="4834143"/>
            <a:ext cx="151288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more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5" name="Text Box 22"/>
          <p:cNvSpPr txBox="1">
            <a:spLocks noChangeArrowheads="1"/>
          </p:cNvSpPr>
          <p:nvPr/>
        </p:nvSpPr>
        <p:spPr bwMode="auto">
          <a:xfrm>
            <a:off x="4024148" y="4863829"/>
            <a:ext cx="14398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fewer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95763" y="332740"/>
            <a:ext cx="3984625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5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Let’s choose!</a:t>
            </a:r>
            <a:endParaRPr lang="en-US" altLang="zh-CN" sz="54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1" grpId="0"/>
      <p:bldP spid="9" grpId="0"/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563076" y="1844824"/>
            <a:ext cx="10873208" cy="2456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1325" indent="-4413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27317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6814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0891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974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9546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4118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690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3262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 smtClean="0"/>
              <a:t>4</a:t>
            </a:r>
            <a:r>
              <a:rPr lang="en-US" altLang="zh-CN" b="1" dirty="0"/>
              <a:t>. I think there will be ______ </a:t>
            </a:r>
            <a:r>
              <a:rPr lang="en-US" altLang="zh-CN" b="1" dirty="0">
                <a:solidFill>
                  <a:srgbClr val="3333FF"/>
                </a:solidFill>
              </a:rPr>
              <a:t>cities</a:t>
            </a:r>
            <a:r>
              <a:rPr lang="en-US" altLang="zh-CN" b="1" dirty="0">
                <a:solidFill>
                  <a:schemeClr val="tx1"/>
                </a:solidFill>
              </a:rPr>
              <a:t> because people will build ______ </a:t>
            </a:r>
            <a:r>
              <a:rPr lang="en-US" altLang="zh-CN" b="1" dirty="0">
                <a:solidFill>
                  <a:srgbClr val="3333FF"/>
                </a:solidFill>
              </a:rPr>
              <a:t>buildings</a:t>
            </a:r>
            <a:r>
              <a:rPr lang="en-US" altLang="zh-CN" b="1" dirty="0">
                <a:solidFill>
                  <a:schemeClr val="tx1"/>
                </a:solidFill>
              </a:rPr>
              <a:t> in the country.</a:t>
            </a:r>
            <a:endParaRPr lang="en-US" altLang="zh-CN" b="1" dirty="0">
              <a:solidFill>
                <a:srgbClr val="00B05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5. In 50 years, people will have ______ free </a:t>
            </a:r>
            <a:r>
              <a:rPr lang="en-US" altLang="zh-CN" b="1" dirty="0">
                <a:solidFill>
                  <a:srgbClr val="3333FF"/>
                </a:solidFill>
              </a:rPr>
              <a:t>time</a:t>
            </a:r>
            <a:r>
              <a:rPr lang="en-US" altLang="zh-CN" b="1" dirty="0"/>
              <a:t> </a:t>
            </a:r>
            <a:r>
              <a:rPr lang="en-US" altLang="zh-CN" b="1" dirty="0">
                <a:solidFill>
                  <a:schemeClr val="tx1"/>
                </a:solidFill>
              </a:rPr>
              <a:t>because there will be ______ </a:t>
            </a:r>
            <a:r>
              <a:rPr lang="en-US" altLang="zh-CN" b="1" dirty="0">
                <a:solidFill>
                  <a:srgbClr val="3333FF"/>
                </a:solidFill>
              </a:rPr>
              <a:t>things</a:t>
            </a:r>
            <a:r>
              <a:rPr lang="en-US" altLang="zh-CN" b="1" dirty="0">
                <a:solidFill>
                  <a:schemeClr val="tx1"/>
                </a:solidFill>
              </a:rPr>
              <a:t> to do.  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4584292" y="1864265"/>
            <a:ext cx="15113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 more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9" name="Text Box 22"/>
          <p:cNvSpPr txBox="1">
            <a:spLocks noChangeArrowheads="1"/>
          </p:cNvSpPr>
          <p:nvPr/>
        </p:nvSpPr>
        <p:spPr bwMode="auto">
          <a:xfrm>
            <a:off x="995124" y="2493415"/>
            <a:ext cx="18002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 more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3" name="Text Box 22"/>
          <p:cNvSpPr txBox="1">
            <a:spLocks noChangeArrowheads="1"/>
          </p:cNvSpPr>
          <p:nvPr/>
        </p:nvSpPr>
        <p:spPr bwMode="auto">
          <a:xfrm>
            <a:off x="5999680" y="3082573"/>
            <a:ext cx="1392464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 more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4" name="Text Box 22"/>
          <p:cNvSpPr txBox="1">
            <a:spLocks noChangeArrowheads="1"/>
          </p:cNvSpPr>
          <p:nvPr/>
        </p:nvSpPr>
        <p:spPr bwMode="auto">
          <a:xfrm>
            <a:off x="3227372" y="3662010"/>
            <a:ext cx="15843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 fewer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95763" y="332740"/>
            <a:ext cx="3984625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5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Let’s choose!</a:t>
            </a:r>
            <a:endParaRPr lang="en-US" altLang="zh-CN" sz="54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1325434" y="1058612"/>
            <a:ext cx="8258447" cy="7921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</a:rPr>
              <a:t>Fill in the blanks with </a:t>
            </a:r>
            <a:r>
              <a:rPr lang="en-US" altLang="zh-CN" b="1" i="1" dirty="0">
                <a:solidFill>
                  <a:srgbClr val="FF0000"/>
                </a:solidFill>
                <a:latin typeface="Arial" panose="020B0604020202020204" pitchFamily="34" charset="0"/>
              </a:rPr>
              <a:t>more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en-US" altLang="zh-CN" b="1" i="1" dirty="0">
                <a:solidFill>
                  <a:srgbClr val="FF0000"/>
                </a:solidFill>
                <a:latin typeface="Arial" panose="020B0604020202020204" pitchFamily="34" charset="0"/>
              </a:rPr>
              <a:t>less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</a:rPr>
              <a:t> or </a:t>
            </a:r>
            <a:r>
              <a:rPr lang="en-US" altLang="zh-CN" b="1" i="1" dirty="0">
                <a:solidFill>
                  <a:srgbClr val="FF0000"/>
                </a:solidFill>
                <a:latin typeface="Arial" panose="020B0604020202020204" pitchFamily="34" charset="0"/>
              </a:rPr>
              <a:t>fewer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endParaRPr lang="en-US" altLang="zh-CN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06" y="898088"/>
            <a:ext cx="1152128" cy="115212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微信图片_202311170907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060" y="2058670"/>
            <a:ext cx="2394585" cy="319468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09952" y="5371030"/>
            <a:ext cx="3398520" cy="9772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Jill is reading a </a:t>
            </a:r>
            <a:endParaRPr lang="en-US" altLang="zh-CN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book about the future.</a:t>
            </a:r>
            <a:endParaRPr lang="en-US" altLang="zh-CN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" y="690880"/>
            <a:ext cx="981710" cy="981710"/>
          </a:xfrm>
          <a:prstGeom prst="rect">
            <a:avLst/>
          </a:prstGeom>
        </p:spPr>
      </p:pic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3074670" y="1336675"/>
            <a:ext cx="8926830" cy="5259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solidFill>
                  <a:srgbClr val="FF0000"/>
                </a:solidFill>
              </a:rPr>
              <a:t>——What will the future be like in Jill’s book?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solidFill>
                  <a:schemeClr val="tx1"/>
                </a:solidFill>
              </a:rPr>
              <a:t>——Cities will be ______ </a:t>
            </a:r>
            <a:r>
              <a:rPr lang="en-US" altLang="zh-CN" sz="2800" b="1" dirty="0">
                <a:sym typeface="+mn-ea"/>
              </a:rPr>
              <a:t>______ and ______.</a:t>
            </a:r>
            <a:endParaRPr lang="en-US" altLang="zh-CN" sz="2800" b="1" dirty="0">
              <a:sym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solidFill>
                  <a:schemeClr val="tx1"/>
                </a:solidFill>
              </a:rPr>
              <a:t>        There will be </a:t>
            </a:r>
            <a:r>
              <a:rPr lang="en-US" altLang="zh-CN" sz="2800" b="1" dirty="0">
                <a:sym typeface="+mn-ea"/>
              </a:rPr>
              <a:t>______ ______.</a:t>
            </a:r>
            <a:endParaRPr lang="en-US" altLang="zh-CN" sz="2800" b="1" dirty="0">
              <a:sym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solidFill>
                  <a:schemeClr val="tx1"/>
                </a:solidFill>
              </a:rPr>
              <a:t>        The environment will be </a:t>
            </a:r>
            <a:r>
              <a:rPr lang="en-US" altLang="zh-CN" sz="2800" b="1" dirty="0">
                <a:sym typeface="+mn-ea"/>
              </a:rPr>
              <a:t>______ ______ ______.</a:t>
            </a:r>
            <a:endParaRPr lang="en-US" altLang="zh-CN" sz="2800" b="1" dirty="0">
              <a:sym typeface="+mn-ea"/>
            </a:endParaRPr>
          </a:p>
          <a:p>
            <a:pPr eaLnBrk="1" hangingPunct="1">
              <a:lnSpc>
                <a:spcPct val="120000"/>
              </a:lnSpc>
            </a:pPr>
            <a:endParaRPr lang="en-US" altLang="zh-CN" sz="2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endParaRPr lang="en-US" altLang="zh-CN" sz="2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solidFill>
                  <a:srgbClr val="FF0000"/>
                </a:solidFill>
              </a:rPr>
              <a:t>——If we want to live on the earth, what can we do?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solidFill>
                  <a:schemeClr val="tx1"/>
                </a:solidFill>
              </a:rPr>
              <a:t>——We can </a:t>
            </a:r>
            <a:r>
              <a:rPr lang="en-US" altLang="zh-CN" sz="2800" b="1" dirty="0">
                <a:sym typeface="+mn-ea"/>
              </a:rPr>
              <a:t>______ ______ ______ </a:t>
            </a:r>
            <a:endParaRPr lang="en-US" altLang="zh-CN" sz="2800" b="1" dirty="0">
              <a:sym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sym typeface="+mn-ea"/>
              </a:rPr>
              <a:t>       and ______ ______ ______.</a:t>
            </a:r>
            <a:endParaRPr lang="en-US" altLang="zh-CN" sz="2800" b="1" dirty="0">
              <a:sym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solidFill>
                  <a:schemeClr val="tx1"/>
                </a:solidFill>
              </a:rPr>
              <a:t>      Everyone should </a:t>
            </a:r>
            <a:r>
              <a:rPr lang="en-US" altLang="zh-CN" sz="2800" b="1" dirty="0">
                <a:solidFill>
                  <a:srgbClr val="0066FF"/>
                </a:solidFill>
              </a:rPr>
              <a:t>play a part in</a:t>
            </a:r>
            <a:r>
              <a:rPr lang="en-US" altLang="zh-CN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ym typeface="+mn-ea"/>
              </a:rPr>
              <a:t>______ ______ ______.</a:t>
            </a:r>
            <a:endParaRPr lang="en-US" altLang="zh-CN" sz="2800" b="1" dirty="0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80100" y="1916430"/>
            <a:ext cx="5409565" cy="14204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  crowded       polluted</a:t>
            </a:r>
            <a:endParaRPr lang="en-US" altLang="zh-CN" sz="2400" b="1" dirty="0">
              <a:solidFill>
                <a:srgbClr val="0066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fewer    trees </a:t>
            </a:r>
            <a:endParaRPr lang="en-US" altLang="zh-CN" sz="2400" b="1" dirty="0">
              <a:solidFill>
                <a:srgbClr val="0066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in       great    danger</a:t>
            </a:r>
            <a:endParaRPr lang="en-US" altLang="zh-CN" sz="2400" b="1" dirty="0">
              <a:solidFill>
                <a:srgbClr val="0066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4572000" y="4913630"/>
            <a:ext cx="7524750" cy="14204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use        less     water</a:t>
            </a:r>
            <a:endParaRPr lang="en-US" altLang="zh-CN" sz="2400" b="1" dirty="0">
              <a:solidFill>
                <a:srgbClr val="0066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plant   more     trees</a:t>
            </a:r>
            <a:endParaRPr lang="en-US" altLang="zh-CN" sz="2400" b="1" dirty="0">
              <a:solidFill>
                <a:srgbClr val="0066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saving    the        earth                 </a:t>
            </a:r>
            <a:endParaRPr lang="en-US" altLang="zh-CN" sz="2400" b="1" dirty="0">
              <a:solidFill>
                <a:srgbClr val="0066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911860" y="834390"/>
            <a:ext cx="1121600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Listen to the conversation first, read and answer the questions.</a:t>
            </a:r>
            <a:endParaRPr lang="en-US" altLang="zh-CN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Section A 2d">
            <a:hlinkClick r:id="" action="ppaction://media"/>
          </p:cNvPr>
          <p:cNvPicPr/>
          <p:nvPr>
            <a:audi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82375" y="332740"/>
            <a:ext cx="619125" cy="6191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75910" y="3510915"/>
            <a:ext cx="3150235" cy="10814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36405" y="5010785"/>
            <a:ext cx="1717040" cy="97980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511993" y="116840"/>
            <a:ext cx="3362325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5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Let’s read!</a:t>
            </a:r>
            <a:endParaRPr lang="en-US" altLang="zh-CN" sz="54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p:transition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47" dur="3644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48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/>
      <p:bldP spid="4" grpId="1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微信图片_202311170850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525" y="188595"/>
            <a:ext cx="11692255" cy="6217285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2207895" y="2132965"/>
            <a:ext cx="15843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2"/>
            </p:custDataLst>
          </p:nvPr>
        </p:nvCxnSpPr>
        <p:spPr>
          <a:xfrm>
            <a:off x="6384290" y="4149090"/>
            <a:ext cx="720725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3"/>
            </p:custDataLst>
          </p:nvPr>
        </p:nvCxnSpPr>
        <p:spPr>
          <a:xfrm>
            <a:off x="2207895" y="4509135"/>
            <a:ext cx="2160270" cy="63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4512310" y="2997200"/>
            <a:ext cx="2376170" cy="0"/>
          </a:xfrm>
          <a:prstGeom prst="line">
            <a:avLst/>
          </a:prstGeom>
          <a:ln>
            <a:solidFill>
              <a:srgbClr val="0066FF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2207895" y="3357245"/>
            <a:ext cx="1151890" cy="0"/>
          </a:xfrm>
          <a:prstGeom prst="line">
            <a:avLst/>
          </a:prstGeom>
          <a:ln>
            <a:solidFill>
              <a:srgbClr val="0066FF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015865" y="3357245"/>
            <a:ext cx="1296670" cy="0"/>
          </a:xfrm>
          <a:prstGeom prst="line">
            <a:avLst/>
          </a:prstGeom>
          <a:ln>
            <a:solidFill>
              <a:srgbClr val="0066FF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232400" y="3789045"/>
            <a:ext cx="1872615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2279650" y="4149090"/>
            <a:ext cx="2016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4"/>
            </p:custDataLst>
          </p:nvPr>
        </p:nvCxnSpPr>
        <p:spPr>
          <a:xfrm>
            <a:off x="4944110" y="4940935"/>
            <a:ext cx="2016125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3648075" y="5661660"/>
            <a:ext cx="1296670" cy="0"/>
          </a:xfrm>
          <a:prstGeom prst="line">
            <a:avLst/>
          </a:prstGeom>
          <a:ln>
            <a:solidFill>
              <a:srgbClr val="0066FF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6168390" y="5661025"/>
            <a:ext cx="791845" cy="635"/>
          </a:xfrm>
          <a:prstGeom prst="line">
            <a:avLst/>
          </a:prstGeom>
          <a:ln>
            <a:solidFill>
              <a:srgbClr val="0066FF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2136140" y="6093460"/>
            <a:ext cx="791845" cy="635"/>
          </a:xfrm>
          <a:prstGeom prst="line">
            <a:avLst/>
          </a:prstGeom>
          <a:ln>
            <a:solidFill>
              <a:srgbClr val="0066FF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5"/>
            </p:custDataLst>
          </p:nvPr>
        </p:nvCxnSpPr>
        <p:spPr>
          <a:xfrm>
            <a:off x="5088255" y="6165215"/>
            <a:ext cx="16560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6"/>
            </p:custDataLst>
          </p:nvPr>
        </p:nvCxnSpPr>
        <p:spPr>
          <a:xfrm>
            <a:off x="6871335" y="6144260"/>
            <a:ext cx="1889125" cy="2095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ransition>
    <p:spli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6" name="Text Box 6"/>
          <p:cNvSpPr txBox="1">
            <a:spLocks noChangeArrowheads="1"/>
          </p:cNvSpPr>
          <p:nvPr/>
        </p:nvSpPr>
        <p:spPr bwMode="auto">
          <a:xfrm>
            <a:off x="1559496" y="2492896"/>
            <a:ext cx="9145016" cy="2357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>
              <a:lnSpc>
                <a:spcPct val="115000"/>
              </a:lnSpc>
              <a:buBlip>
                <a:blip r:embed="rId2"/>
              </a:buBlip>
            </a:pPr>
            <a:r>
              <a:rPr lang="en-US" altLang="zh-CN" b="1" dirty="0" smtClean="0"/>
              <a:t>To </a:t>
            </a:r>
            <a:r>
              <a:rPr lang="en-US" altLang="zh-CN" b="1" dirty="0"/>
              <a:t>learn to use </a:t>
            </a:r>
            <a:r>
              <a:rPr lang="en-US" altLang="zh-CN" b="1" i="1" dirty="0">
                <a:solidFill>
                  <a:srgbClr val="FF0000"/>
                </a:solidFill>
              </a:rPr>
              <a:t>will + </a:t>
            </a:r>
            <a:r>
              <a:rPr lang="en-US" altLang="zh-CN" b="1" i="1" dirty="0" smtClean="0">
                <a:solidFill>
                  <a:srgbClr val="FF0000"/>
                </a:solidFill>
              </a:rPr>
              <a:t>do</a:t>
            </a:r>
            <a:endParaRPr lang="en-US" altLang="zh-CN" b="1" i="1" dirty="0"/>
          </a:p>
          <a:p>
            <a:pPr marL="457200" indent="-457200">
              <a:lnSpc>
                <a:spcPct val="115000"/>
              </a:lnSpc>
              <a:buBlip>
                <a:blip r:embed="rId2"/>
              </a:buBlip>
            </a:pPr>
            <a:r>
              <a:rPr lang="en-US" altLang="zh-CN" b="1" dirty="0" smtClean="0"/>
              <a:t>To </a:t>
            </a:r>
            <a:r>
              <a:rPr lang="en-US" altLang="zh-CN" b="1" dirty="0"/>
              <a:t>learn to use </a:t>
            </a:r>
            <a:r>
              <a:rPr lang="en-US" altLang="zh-CN" b="1" i="1" dirty="0">
                <a:solidFill>
                  <a:srgbClr val="FF0000"/>
                </a:solidFill>
              </a:rPr>
              <a:t>there will </a:t>
            </a:r>
            <a:r>
              <a:rPr lang="en-US" altLang="zh-CN" b="1" i="1" dirty="0" smtClean="0">
                <a:solidFill>
                  <a:srgbClr val="FF0000"/>
                </a:solidFill>
              </a:rPr>
              <a:t>be</a:t>
            </a:r>
            <a:endParaRPr lang="en-US" altLang="zh-CN" b="1" i="1" dirty="0"/>
          </a:p>
          <a:p>
            <a:pPr marL="457200" indent="-457200">
              <a:lnSpc>
                <a:spcPct val="115000"/>
              </a:lnSpc>
              <a:buBlip>
                <a:blip r:embed="rId2"/>
              </a:buBlip>
            </a:pPr>
            <a:r>
              <a:rPr lang="en-US" altLang="zh-CN" b="1" dirty="0" smtClean="0"/>
              <a:t>To </a:t>
            </a:r>
            <a:r>
              <a:rPr lang="en-US" altLang="zh-CN" b="1" dirty="0"/>
              <a:t>be able to predict what a city in the </a:t>
            </a:r>
            <a:r>
              <a:rPr lang="en-US" altLang="zh-CN" b="1" dirty="0" smtClean="0"/>
              <a:t>future </a:t>
            </a:r>
            <a:r>
              <a:rPr lang="en-US" altLang="zh-CN" b="1" dirty="0"/>
              <a:t>will be like with the words </a:t>
            </a:r>
            <a:r>
              <a:rPr lang="en-US" altLang="zh-CN" b="1" i="1" dirty="0">
                <a:solidFill>
                  <a:srgbClr val="FF0000"/>
                </a:solidFill>
              </a:rPr>
              <a:t>more, </a:t>
            </a:r>
            <a:r>
              <a:rPr lang="en-US" altLang="zh-CN" b="1" i="1" dirty="0" smtClean="0">
                <a:solidFill>
                  <a:srgbClr val="FF0000"/>
                </a:solidFill>
              </a:rPr>
              <a:t>fewer</a:t>
            </a:r>
            <a:r>
              <a:rPr lang="en-US" altLang="zh-CN" b="1" i="1" dirty="0">
                <a:solidFill>
                  <a:srgbClr val="FF0000"/>
                </a:solidFill>
              </a:rPr>
              <a:t>, less</a:t>
            </a:r>
            <a:r>
              <a:rPr lang="en-US" altLang="zh-CN" b="1" i="1" dirty="0"/>
              <a:t>.</a:t>
            </a:r>
            <a:r>
              <a:rPr lang="en-US" altLang="zh-CN" b="1" i="1" dirty="0">
                <a:solidFill>
                  <a:srgbClr val="CC0099"/>
                </a:solidFill>
              </a:rPr>
              <a:t> </a:t>
            </a:r>
            <a:r>
              <a:rPr lang="en-US" altLang="zh-CN" b="1" dirty="0"/>
              <a:t> </a:t>
            </a:r>
            <a:endParaRPr lang="en-US" altLang="zh-CN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684" y="764704"/>
            <a:ext cx="5760640" cy="157108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331322" y="1592905"/>
            <a:ext cx="11453310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/>
              <a:t>1. Kids study at school now. </a:t>
            </a:r>
            <a:r>
              <a:rPr lang="en-US" altLang="zh-CN" b="1" dirty="0">
                <a:solidFill>
                  <a:srgbClr val="00B050"/>
                </a:solidFill>
              </a:rPr>
              <a:t>In 100 years</a:t>
            </a:r>
            <a:r>
              <a:rPr lang="en-US" altLang="zh-CN" b="1" dirty="0" smtClean="0"/>
              <a:t>, __________________ 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/>
              <a:t>    </a:t>
            </a:r>
            <a:r>
              <a:rPr lang="en-US" altLang="zh-CN" b="1" dirty="0" smtClean="0"/>
              <a:t>____________________________________________________</a:t>
            </a:r>
            <a:endParaRPr lang="en-US" altLang="zh-CN" b="1" dirty="0"/>
          </a:p>
        </p:txBody>
      </p:sp>
      <p:sp>
        <p:nvSpPr>
          <p:cNvPr id="7" name="Text Box 24"/>
          <p:cNvSpPr txBox="1">
            <a:spLocks noChangeArrowheads="1"/>
          </p:cNvSpPr>
          <p:nvPr/>
        </p:nvSpPr>
        <p:spPr bwMode="auto">
          <a:xfrm>
            <a:off x="1032510" y="1593215"/>
            <a:ext cx="10320020" cy="1272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 smtClean="0">
                <a:solidFill>
                  <a:srgbClr val="FF0000"/>
                </a:solidFill>
              </a:rPr>
              <a:t>                                           </a:t>
            </a:r>
            <a:r>
              <a:rPr lang="en-US" altLang="zh-CN" b="1" dirty="0" smtClean="0">
                <a:solidFill>
                  <a:srgbClr val="00B050"/>
                </a:solidFill>
              </a:rPr>
              <a:t>                     </a:t>
            </a:r>
            <a:r>
              <a:rPr lang="en-US" altLang="zh-CN" b="1" dirty="0" smtClean="0">
                <a:solidFill>
                  <a:srgbClr val="FF0000"/>
                </a:solidFill>
              </a:rPr>
              <a:t>    they </a:t>
            </a:r>
            <a:r>
              <a:rPr lang="en-US" altLang="zh-CN" b="1" dirty="0">
                <a:solidFill>
                  <a:srgbClr val="00B050"/>
                </a:solidFill>
              </a:rPr>
              <a:t>will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study at </a:t>
            </a:r>
            <a:r>
              <a:rPr lang="en-US" altLang="zh-CN" b="1" dirty="0">
                <a:solidFill>
                  <a:srgbClr val="FF0000"/>
                </a:solidFill>
              </a:rPr>
              <a:t>home on computers.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804545" y="261620"/>
            <a:ext cx="11315700" cy="81343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</a:rPr>
              <a:t>Complete the predictions with 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what you think will happen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endParaRPr lang="en-US" altLang="zh-CN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260350"/>
            <a:ext cx="985520" cy="985520"/>
          </a:xfrm>
          <a:prstGeom prst="rect">
            <a:avLst/>
          </a:prstGeom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329990" y="2867100"/>
            <a:ext cx="11454642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2755" indent="-45275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757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258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335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418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990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562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134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706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2. I sometimes see blue</a:t>
            </a:r>
            <a:r>
              <a:rPr lang="en-US" altLang="zh-CN" b="1" dirty="0">
                <a:solidFill>
                  <a:schemeClr val="tx1"/>
                </a:solidFill>
              </a:rPr>
              <a:t> skies</a:t>
            </a:r>
            <a:r>
              <a:rPr lang="en-US" altLang="zh-CN" b="1" dirty="0"/>
              <a:t> in my city, but </a:t>
            </a:r>
            <a:r>
              <a:rPr lang="en-US" altLang="zh-CN" b="1" dirty="0">
                <a:solidFill>
                  <a:srgbClr val="00B050"/>
                </a:solidFill>
              </a:rPr>
              <a:t>in the future</a:t>
            </a:r>
            <a:r>
              <a:rPr lang="en-US" altLang="zh-CN" b="1" dirty="0"/>
              <a:t>, </a:t>
            </a:r>
            <a:r>
              <a:rPr lang="en-US" altLang="zh-CN" b="1" dirty="0" smtClean="0"/>
              <a:t>____________________________________________________</a:t>
            </a:r>
            <a:endParaRPr lang="en-US" altLang="zh-CN" b="1" dirty="0"/>
          </a:p>
        </p:txBody>
      </p:sp>
      <p:sp>
        <p:nvSpPr>
          <p:cNvPr id="9" name="Text Box 21"/>
          <p:cNvSpPr txBox="1">
            <a:spLocks noChangeArrowheads="1"/>
          </p:cNvSpPr>
          <p:nvPr/>
        </p:nvSpPr>
        <p:spPr bwMode="auto">
          <a:xfrm>
            <a:off x="791992" y="3458031"/>
            <a:ext cx="7994276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I </a:t>
            </a:r>
            <a:r>
              <a:rPr lang="en-US" altLang="zh-CN" b="1" dirty="0">
                <a:solidFill>
                  <a:srgbClr val="00B050"/>
                </a:solidFill>
              </a:rPr>
              <a:t>will</a:t>
            </a:r>
            <a:r>
              <a:rPr lang="en-US" altLang="zh-CN" b="1" dirty="0">
                <a:solidFill>
                  <a:srgbClr val="FF0000"/>
                </a:solidFill>
              </a:rPr>
              <a:t> see the blue skies </a:t>
            </a:r>
            <a:r>
              <a:rPr lang="en-US" altLang="zh-CN" b="1" dirty="0">
                <a:solidFill>
                  <a:srgbClr val="FF0000"/>
                </a:solidFill>
                <a:sym typeface="+mn-ea"/>
              </a:rPr>
              <a:t>almost </a:t>
            </a:r>
            <a:r>
              <a:rPr lang="en-US" altLang="zh-CN" b="1" dirty="0">
                <a:solidFill>
                  <a:srgbClr val="FF0000"/>
                </a:solidFill>
              </a:rPr>
              <a:t>every day.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331322" y="4141295"/>
            <a:ext cx="11453310" cy="2453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2755" indent="-45275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757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258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335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418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990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562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134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706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3. People now usually live to be about 70-80 years old, but </a:t>
            </a:r>
            <a:r>
              <a:rPr lang="en-US" altLang="zh-CN" b="1" dirty="0">
                <a:solidFill>
                  <a:srgbClr val="00B050"/>
                </a:solidFill>
              </a:rPr>
              <a:t>in the </a:t>
            </a:r>
            <a:r>
              <a:rPr lang="en-US" altLang="zh-CN" b="1" dirty="0" smtClean="0">
                <a:solidFill>
                  <a:srgbClr val="00B050"/>
                </a:solidFill>
              </a:rPr>
              <a:t>future</a:t>
            </a:r>
            <a:r>
              <a:rPr lang="en-US" altLang="zh-CN" b="1" dirty="0" smtClean="0"/>
              <a:t> ______________________________________________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4. Family usually spend time together on weekends, but maybe </a:t>
            </a:r>
            <a:r>
              <a:rPr lang="en-US" altLang="zh-CN" b="1" dirty="0">
                <a:solidFill>
                  <a:srgbClr val="00B050"/>
                </a:solidFill>
              </a:rPr>
              <a:t>in 200 </a:t>
            </a:r>
            <a:r>
              <a:rPr lang="en-US" altLang="zh-CN" b="1" dirty="0" smtClean="0">
                <a:solidFill>
                  <a:srgbClr val="00B050"/>
                </a:solidFill>
              </a:rPr>
              <a:t>years</a:t>
            </a:r>
            <a:r>
              <a:rPr lang="en-US" altLang="zh-CN" b="1" dirty="0" smtClean="0"/>
              <a:t> _________________________________________</a:t>
            </a:r>
            <a:endParaRPr lang="en-US" altLang="zh-CN" b="1" dirty="0"/>
          </a:p>
        </p:txBody>
      </p:sp>
      <p:sp>
        <p:nvSpPr>
          <p:cNvPr id="13" name="Text Box 24"/>
          <p:cNvSpPr txBox="1">
            <a:spLocks noChangeArrowheads="1"/>
          </p:cNvSpPr>
          <p:nvPr/>
        </p:nvSpPr>
        <p:spPr bwMode="auto">
          <a:xfrm>
            <a:off x="2063750" y="4748530"/>
            <a:ext cx="838644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</a:rPr>
              <a:t>people </a:t>
            </a:r>
            <a:r>
              <a:rPr lang="en-US" altLang="zh-CN" b="1" dirty="0">
                <a:solidFill>
                  <a:srgbClr val="00B050"/>
                </a:solidFill>
              </a:rPr>
              <a:t>will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live to </a:t>
            </a:r>
            <a:r>
              <a:rPr lang="en-US" altLang="zh-CN" b="1" dirty="0">
                <a:solidFill>
                  <a:srgbClr val="FF0000"/>
                </a:solidFill>
              </a:rPr>
              <a:t>be more than 100 years old. </a:t>
            </a:r>
            <a:r>
              <a:rPr lang="en-US" altLang="zh-CN" b="1" dirty="0" smtClean="0">
                <a:solidFill>
                  <a:srgbClr val="FF0000"/>
                </a:solidFill>
              </a:rPr>
              <a:t>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058419" y="5967222"/>
            <a:ext cx="7780902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family </a:t>
            </a:r>
            <a:r>
              <a:rPr lang="en-US" altLang="zh-CN" b="1" dirty="0">
                <a:solidFill>
                  <a:srgbClr val="00B050"/>
                </a:solidFill>
              </a:rPr>
              <a:t>will</a:t>
            </a:r>
            <a:r>
              <a:rPr lang="en-US" altLang="zh-CN" b="1" dirty="0">
                <a:solidFill>
                  <a:srgbClr val="FF0000"/>
                </a:solidFill>
              </a:rPr>
              <a:t> spend time together every day.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2"/>
          <p:cNvSpPr>
            <a:spLocks noChangeArrowheads="1"/>
          </p:cNvSpPr>
          <p:nvPr/>
        </p:nvSpPr>
        <p:spPr bwMode="auto">
          <a:xfrm>
            <a:off x="1404441" y="310559"/>
            <a:ext cx="10308183" cy="1384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Draw a picture of 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what you think a city in the future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will be like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. Then describe it to the class. </a:t>
            </a:r>
            <a:endParaRPr lang="en-US" altLang="zh-CN" b="1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1510" name="Picture 6" descr="CIMG5535"/>
          <p:cNvPicPr>
            <a:picLocks noChangeAspect="1" noChangeArrowheads="1"/>
          </p:cNvPicPr>
          <p:nvPr/>
        </p:nvPicPr>
        <p:blipFill>
          <a:blip r:embed="rId2" cstate="print">
            <a:lum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" t="20111" r="27376" b="4488"/>
          <a:stretch>
            <a:fillRect/>
          </a:stretch>
        </p:blipFill>
        <p:spPr bwMode="auto">
          <a:xfrm>
            <a:off x="2063552" y="1926725"/>
            <a:ext cx="8135938" cy="27241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432482"/>
            <a:ext cx="1141089" cy="1141089"/>
          </a:xfrm>
          <a:prstGeom prst="rect">
            <a:avLst/>
          </a:prstGeom>
        </p:spPr>
      </p:pic>
      <p:sp>
        <p:nvSpPr>
          <p:cNvPr id="6" name="圆角矩形标注 5"/>
          <p:cNvSpPr>
            <a:spLocks noChangeArrowheads="1"/>
          </p:cNvSpPr>
          <p:nvPr/>
        </p:nvSpPr>
        <p:spPr bwMode="auto">
          <a:xfrm>
            <a:off x="1263653" y="5013176"/>
            <a:ext cx="10092159" cy="1296169"/>
          </a:xfrm>
          <a:prstGeom prst="wedgeRoundRectCallout">
            <a:avLst>
              <a:gd name="adj1" fmla="val -54101"/>
              <a:gd name="adj2" fmla="val -6778"/>
              <a:gd name="adj3" fmla="val 16667"/>
            </a:avLst>
          </a:prstGeom>
          <a:noFill/>
          <a:ln w="25400" algn="ctr">
            <a:solidFill>
              <a:srgbClr val="CC66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</a:rPr>
              <a:t>I think there will be </a:t>
            </a:r>
            <a:r>
              <a:rPr lang="en-US" altLang="zh-CN" b="1" dirty="0">
                <a:solidFill>
                  <a:srgbClr val="0000FF"/>
                </a:solidFill>
                <a:cs typeface="Times New Roman" panose="02020603050405020304" pitchFamily="18" charset="0"/>
              </a:rPr>
              <a:t>more tall buildings</a:t>
            </a: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</a:rPr>
              <a:t>, and there will be </a:t>
            </a:r>
            <a:r>
              <a:rPr lang="en-US" altLang="zh-CN" b="1" dirty="0">
                <a:solidFill>
                  <a:srgbClr val="0000FF"/>
                </a:solidFill>
                <a:cs typeface="Times New Roman" panose="02020603050405020304" pitchFamily="18" charset="0"/>
              </a:rPr>
              <a:t>fewer cars and more buses</a:t>
            </a: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</a:rPr>
              <a:t>. </a:t>
            </a:r>
            <a:endParaRPr lang="en-US" altLang="zh-CN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50" name="Rectangle 6"/>
          <p:cNvSpPr>
            <a:spLocks noChangeArrowheads="1"/>
          </p:cNvSpPr>
          <p:nvPr/>
        </p:nvSpPr>
        <p:spPr bwMode="auto">
          <a:xfrm>
            <a:off x="5744366" y="1484784"/>
            <a:ext cx="4104456" cy="4819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live to be ... years old </a:t>
            </a:r>
            <a:r>
              <a:rPr lang="en-US" altLang="zh-CN" b="1" dirty="0" smtClean="0">
                <a:solidFill>
                  <a:srgbClr val="FF0000"/>
                </a:solidFill>
              </a:rPr>
              <a:t>    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in </a:t>
            </a:r>
            <a:r>
              <a:rPr lang="en-US" altLang="zh-CN" b="1" dirty="0">
                <a:solidFill>
                  <a:srgbClr val="FF0000"/>
                </a:solidFill>
              </a:rPr>
              <a:t>100 years </a:t>
            </a:r>
            <a:r>
              <a:rPr lang="en-US" altLang="zh-CN" b="1" dirty="0" smtClean="0">
                <a:solidFill>
                  <a:srgbClr val="FF0000"/>
                </a:solidFill>
              </a:rPr>
              <a:t>                    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fewer trees</a:t>
            </a:r>
            <a:endParaRPr lang="zh-CN" altLang="en-US" b="1" dirty="0"/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be in great </a:t>
            </a:r>
            <a:r>
              <a:rPr lang="en-US" altLang="zh-CN" b="1" dirty="0" smtClean="0">
                <a:solidFill>
                  <a:srgbClr val="FF0000"/>
                </a:solidFill>
              </a:rPr>
              <a:t>danger</a:t>
            </a:r>
            <a:endParaRPr lang="zh-CN" altLang="en-US" b="1" dirty="0"/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move </a:t>
            </a:r>
            <a:r>
              <a:rPr lang="en-US" altLang="zh-CN" b="1" dirty="0" smtClean="0">
                <a:solidFill>
                  <a:srgbClr val="FF0000"/>
                </a:solidFill>
              </a:rPr>
              <a:t>to</a:t>
            </a:r>
            <a:endParaRPr lang="zh-CN" altLang="en-US" b="1" dirty="0"/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on the earth </a:t>
            </a:r>
            <a:r>
              <a:rPr lang="en-US" altLang="zh-CN" b="1" dirty="0" smtClean="0">
                <a:solidFill>
                  <a:srgbClr val="FF0000"/>
                </a:solidFill>
              </a:rPr>
              <a:t>                   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plant </a:t>
            </a:r>
            <a:r>
              <a:rPr lang="en-US" altLang="zh-CN" b="1" dirty="0">
                <a:solidFill>
                  <a:srgbClr val="FF0000"/>
                </a:solidFill>
              </a:rPr>
              <a:t>more trees </a:t>
            </a:r>
            <a:r>
              <a:rPr lang="en-US" altLang="zh-CN" b="1" dirty="0" smtClean="0">
                <a:solidFill>
                  <a:srgbClr val="FF0000"/>
                </a:solidFill>
              </a:rPr>
              <a:t>            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save </a:t>
            </a:r>
            <a:r>
              <a:rPr lang="en-US" altLang="zh-CN" b="1" dirty="0">
                <a:solidFill>
                  <a:srgbClr val="FF0000"/>
                </a:solidFill>
              </a:rPr>
              <a:t>the </a:t>
            </a:r>
            <a:r>
              <a:rPr lang="en-US" altLang="zh-CN" b="1" dirty="0" smtClean="0">
                <a:solidFill>
                  <a:srgbClr val="FF0000"/>
                </a:solidFill>
              </a:rPr>
              <a:t>earth</a:t>
            </a:r>
            <a:endParaRPr lang="zh-CN" altLang="en-US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332656"/>
            <a:ext cx="4752530" cy="1296144"/>
          </a:xfrm>
          <a:prstGeom prst="rect">
            <a:avLst/>
          </a:prstGeom>
        </p:spPr>
      </p:pic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811524" y="1504023"/>
            <a:ext cx="3528392" cy="4819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b="1" dirty="0" smtClean="0"/>
              <a:t>活</a:t>
            </a:r>
            <a:r>
              <a:rPr lang="zh-CN" altLang="en-US" b="1" dirty="0"/>
              <a:t>到</a:t>
            </a:r>
            <a:r>
              <a:rPr lang="en-US" altLang="zh-CN" b="1" dirty="0">
                <a:latin typeface="+mn-ea"/>
                <a:ea typeface="+mn-ea"/>
              </a:rPr>
              <a:t>……</a:t>
            </a:r>
            <a:r>
              <a:rPr lang="zh-CN" altLang="en-US" b="1" dirty="0"/>
              <a:t>岁 </a:t>
            </a:r>
            <a:endParaRPr lang="zh-CN" altLang="en-US" b="1" dirty="0"/>
          </a:p>
          <a:p>
            <a:pPr algn="r">
              <a:lnSpc>
                <a:spcPct val="120000"/>
              </a:lnSpc>
            </a:pPr>
            <a:r>
              <a:rPr lang="zh-CN" altLang="en-US" b="1" dirty="0" smtClean="0"/>
              <a:t>一百年</a:t>
            </a:r>
            <a:r>
              <a:rPr lang="zh-CN" altLang="en-US" b="1" dirty="0"/>
              <a:t>以后 </a:t>
            </a:r>
            <a:endParaRPr lang="zh-CN" altLang="en-US" b="1" dirty="0"/>
          </a:p>
          <a:p>
            <a:pPr algn="r">
              <a:lnSpc>
                <a:spcPct val="120000"/>
              </a:lnSpc>
            </a:pPr>
            <a:r>
              <a:rPr lang="zh-CN" altLang="en-US" b="1" dirty="0" smtClean="0"/>
              <a:t>更</a:t>
            </a:r>
            <a:r>
              <a:rPr lang="zh-CN" altLang="en-US" b="1" dirty="0"/>
              <a:t>少的树木 </a:t>
            </a:r>
            <a:endParaRPr lang="zh-CN" altLang="en-US" b="1" dirty="0"/>
          </a:p>
          <a:p>
            <a:pPr algn="r">
              <a:lnSpc>
                <a:spcPct val="120000"/>
              </a:lnSpc>
            </a:pPr>
            <a:r>
              <a:rPr lang="zh-CN" altLang="en-US" b="1" dirty="0" smtClean="0"/>
              <a:t>处于</a:t>
            </a:r>
            <a:r>
              <a:rPr lang="zh-CN" altLang="en-US" b="1" dirty="0"/>
              <a:t>极大危险之中 </a:t>
            </a:r>
            <a:endParaRPr lang="zh-CN" altLang="en-US" b="1" dirty="0"/>
          </a:p>
          <a:p>
            <a:pPr algn="r">
              <a:lnSpc>
                <a:spcPct val="120000"/>
              </a:lnSpc>
            </a:pPr>
            <a:r>
              <a:rPr lang="zh-CN" altLang="en-US" b="1" dirty="0" smtClean="0"/>
              <a:t>搬</a:t>
            </a:r>
            <a:r>
              <a:rPr lang="zh-CN" altLang="en-US" b="1" dirty="0"/>
              <a:t>到；搬迁 </a:t>
            </a:r>
            <a:endParaRPr lang="zh-CN" altLang="en-US" b="1" dirty="0"/>
          </a:p>
          <a:p>
            <a:pPr algn="r">
              <a:lnSpc>
                <a:spcPct val="120000"/>
              </a:lnSpc>
            </a:pPr>
            <a:r>
              <a:rPr lang="zh-CN" altLang="en-US" b="1" dirty="0" smtClean="0"/>
              <a:t>在</a:t>
            </a:r>
            <a:r>
              <a:rPr lang="zh-CN" altLang="en-US" b="1" dirty="0"/>
              <a:t>地球上 </a:t>
            </a:r>
            <a:endParaRPr lang="zh-CN" altLang="en-US" b="1" dirty="0"/>
          </a:p>
          <a:p>
            <a:pPr algn="r">
              <a:lnSpc>
                <a:spcPct val="120000"/>
              </a:lnSpc>
            </a:pPr>
            <a:r>
              <a:rPr lang="zh-CN" altLang="en-US" b="1" dirty="0" smtClean="0"/>
              <a:t>种</a:t>
            </a:r>
            <a:r>
              <a:rPr lang="zh-CN" altLang="en-US" b="1" dirty="0"/>
              <a:t>更多的树</a:t>
            </a:r>
            <a:endParaRPr lang="en-US" altLang="zh-CN" b="1" dirty="0"/>
          </a:p>
          <a:p>
            <a:pPr algn="r">
              <a:lnSpc>
                <a:spcPct val="120000"/>
              </a:lnSpc>
            </a:pPr>
            <a:r>
              <a:rPr lang="zh-CN" altLang="en-US" b="1" dirty="0" smtClean="0"/>
              <a:t>拯救</a:t>
            </a:r>
            <a:r>
              <a:rPr lang="zh-CN" altLang="en-US" b="1" dirty="0"/>
              <a:t>地球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85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85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85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85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85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85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85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85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033" y="227990"/>
            <a:ext cx="3390429" cy="635705"/>
          </a:xfrm>
          <a:prstGeom prst="rect">
            <a:avLst/>
          </a:prstGeom>
        </p:spPr>
      </p:pic>
      <p:sp>
        <p:nvSpPr>
          <p:cNvPr id="6144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1424" y="836712"/>
            <a:ext cx="10873208" cy="324036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indent="0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用法：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表示将来某个时间要发生的动作或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存在的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状态。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构成：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助动词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 +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动词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原形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时间状语：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in+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时间段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tomorrow, in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future,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 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year…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否定句式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 + 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+ 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动词原形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altLang="zh-CN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缩写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will --- 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’ll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will not --- 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won’t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18" name="Text Box 5"/>
          <p:cNvSpPr txBox="1">
            <a:spLocks noChangeArrowheads="1"/>
          </p:cNvSpPr>
          <p:nvPr/>
        </p:nvSpPr>
        <p:spPr bwMode="auto">
          <a:xfrm>
            <a:off x="4583311" y="227990"/>
            <a:ext cx="2555875" cy="62671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一般将来时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4" name="Text Box 2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911424" y="4005064"/>
            <a:ext cx="7343775" cy="626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zh-CN" altLang="en-US" b="1" dirty="0"/>
              <a:t>一般疑问句式</a:t>
            </a:r>
            <a:r>
              <a:rPr kumimoji="1" lang="en-US" altLang="zh-CN" b="1" dirty="0"/>
              <a:t>: </a:t>
            </a:r>
            <a:r>
              <a:rPr kumimoji="1" lang="en-US" altLang="zh-CN" b="1" dirty="0">
                <a:solidFill>
                  <a:srgbClr val="FF0000"/>
                </a:solidFill>
              </a:rPr>
              <a:t>Will 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+ 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主语 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+ 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其他</a:t>
            </a:r>
            <a:r>
              <a:rPr kumimoji="1" lang="zh-CN" altLang="en-US" b="1" dirty="0">
                <a:solidFill>
                  <a:srgbClr val="FF0000"/>
                </a:solidFill>
              </a:rPr>
              <a:t>？</a:t>
            </a:r>
            <a:endParaRPr kumimoji="1"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5" name="Text Box 20"/>
          <p:cNvSpPr txBox="1">
            <a:spLocks noChangeArrowheads="1"/>
          </p:cNvSpPr>
          <p:nvPr/>
        </p:nvSpPr>
        <p:spPr bwMode="auto">
          <a:xfrm>
            <a:off x="874119" y="4581128"/>
            <a:ext cx="583247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zh-CN" altLang="en-US" b="1" dirty="0"/>
              <a:t>肯定回答：</a:t>
            </a:r>
            <a:r>
              <a:rPr kumimoji="1" lang="en-US" altLang="zh-CN" b="1" dirty="0">
                <a:solidFill>
                  <a:srgbClr val="FF0000"/>
                </a:solidFill>
              </a:rPr>
              <a:t>Yes, 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主语 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+ will</a:t>
            </a:r>
            <a:r>
              <a:rPr kumimoji="1" lang="en-US" altLang="zh-CN" b="1" dirty="0">
                <a:solidFill>
                  <a:srgbClr val="FF0000"/>
                </a:solidFill>
              </a:rPr>
              <a:t>.  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6" name="Text Box 20"/>
          <p:cNvSpPr txBox="1">
            <a:spLocks noChangeArrowheads="1"/>
          </p:cNvSpPr>
          <p:nvPr/>
        </p:nvSpPr>
        <p:spPr bwMode="auto">
          <a:xfrm>
            <a:off x="874119" y="5179141"/>
            <a:ext cx="10694489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zh-CN" altLang="en-US" b="1" dirty="0"/>
              <a:t>否定回答：</a:t>
            </a:r>
            <a:r>
              <a:rPr kumimoji="1" lang="en-US" altLang="zh-CN" b="1" dirty="0">
                <a:solidFill>
                  <a:srgbClr val="FF0000"/>
                </a:solidFill>
              </a:rPr>
              <a:t>No, 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主语 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+ won’t</a:t>
            </a:r>
            <a:r>
              <a:rPr kumimoji="1" lang="en-US" altLang="zh-CN" b="1" dirty="0">
                <a:solidFill>
                  <a:srgbClr val="FF0000"/>
                </a:solidFill>
              </a:rPr>
              <a:t>. </a:t>
            </a:r>
            <a:endParaRPr kumimoji="1" lang="en-US" altLang="zh-CN" b="1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kumimoji="1" lang="zh-CN" altLang="en-US" b="1" dirty="0" smtClean="0"/>
              <a:t>主语为第一人称</a:t>
            </a:r>
            <a:r>
              <a:rPr kumimoji="1" lang="en-US" altLang="zh-CN" b="1" dirty="0" smtClean="0"/>
              <a:t>(I</a:t>
            </a:r>
            <a:r>
              <a:rPr kumimoji="1" lang="zh-CN" altLang="en-US" b="1" dirty="0" smtClean="0"/>
              <a:t>和</a:t>
            </a:r>
            <a:r>
              <a:rPr kumimoji="1" lang="en-US" altLang="zh-CN" b="1" dirty="0" smtClean="0"/>
              <a:t>we)</a:t>
            </a:r>
            <a:r>
              <a:rPr kumimoji="1" lang="zh-CN" altLang="en-US" b="1" dirty="0" smtClean="0"/>
              <a:t>时</a:t>
            </a:r>
            <a:r>
              <a:rPr kumimoji="1" lang="en-US" altLang="zh-CN" b="1" dirty="0" smtClean="0"/>
              <a:t>, 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常用助动词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shall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。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 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1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14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1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596" y="657082"/>
            <a:ext cx="8110948" cy="68368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614174"/>
            <a:ext cx="1802559" cy="79860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17374" y="674856"/>
            <a:ext cx="753488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b</a:t>
            </a:r>
            <a:r>
              <a:rPr lang="en-US" altLang="zh-CN" b="1" dirty="0" smtClean="0">
                <a:solidFill>
                  <a:schemeClr val="bg1"/>
                </a:solidFill>
              </a:rPr>
              <a:t>e going to</a:t>
            </a:r>
            <a:r>
              <a:rPr lang="zh-CN" altLang="en-US" b="1" dirty="0" smtClean="0">
                <a:solidFill>
                  <a:schemeClr val="bg1"/>
                </a:solidFill>
              </a:rPr>
              <a:t>结构表将来和一般将来时</a:t>
            </a:r>
            <a:r>
              <a:rPr lang="en-US" altLang="zh-CN" b="1" dirty="0" smtClean="0">
                <a:solidFill>
                  <a:schemeClr val="bg1"/>
                </a:solidFill>
              </a:rPr>
              <a:t>(will)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7408" y="1556792"/>
            <a:ext cx="10873208" cy="481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0000FF"/>
                </a:solidFill>
              </a:rPr>
              <a:t>一般将来时</a:t>
            </a:r>
            <a:r>
              <a:rPr lang="en-US" altLang="zh-CN" b="1" dirty="0">
                <a:solidFill>
                  <a:srgbClr val="0000FF"/>
                </a:solidFill>
              </a:rPr>
              <a:t>(will</a:t>
            </a:r>
            <a:r>
              <a:rPr lang="en-US" altLang="zh-CN" b="1" dirty="0" smtClean="0">
                <a:solidFill>
                  <a:srgbClr val="0000FF"/>
                </a:solidFill>
              </a:rPr>
              <a:t>) </a:t>
            </a:r>
            <a:r>
              <a:rPr lang="zh-CN" altLang="en-US" b="1" dirty="0" smtClean="0">
                <a:solidFill>
                  <a:srgbClr val="0000FF"/>
                </a:solidFill>
              </a:rPr>
              <a:t>常用来客观陈述将来某个时间要发生的动作或存在的状态。</a:t>
            </a:r>
            <a:endParaRPr lang="en-US" altLang="zh-CN" b="1" dirty="0" smtClean="0">
              <a:solidFill>
                <a:srgbClr val="0000FF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be going to</a:t>
            </a:r>
            <a:r>
              <a:rPr lang="zh-CN" altLang="en-US" b="1" dirty="0" smtClean="0">
                <a:solidFill>
                  <a:srgbClr val="FF0000"/>
                </a:solidFill>
              </a:rPr>
              <a:t>结构表示将要发生的动作或安排，特别是打算、计划、决定要做的事。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/>
              <a:t>e.g. </a:t>
            </a:r>
            <a:r>
              <a:rPr lang="en-US" altLang="zh-CN" b="1" dirty="0"/>
              <a:t>We </a:t>
            </a:r>
            <a:r>
              <a:rPr lang="en-US" altLang="zh-CN" b="1" dirty="0">
                <a:solidFill>
                  <a:srgbClr val="FF0000"/>
                </a:solidFill>
              </a:rPr>
              <a:t>are going to </a:t>
            </a:r>
            <a:r>
              <a:rPr lang="en-US" altLang="zh-CN" b="1" dirty="0">
                <a:solidFill>
                  <a:srgbClr val="0070C0"/>
                </a:solidFill>
              </a:rPr>
              <a:t>make</a:t>
            </a:r>
            <a:r>
              <a:rPr lang="en-US" altLang="zh-CN" b="1" dirty="0"/>
              <a:t> the subway better.</a:t>
            </a:r>
            <a:endParaRPr lang="zh-CN" altLang="en-US" b="1" dirty="0"/>
          </a:p>
          <a:p>
            <a:pPr indent="720725">
              <a:lnSpc>
                <a:spcPct val="120000"/>
              </a:lnSpc>
            </a:pPr>
            <a:r>
              <a:rPr lang="en-US" altLang="zh-CN" b="1" dirty="0" smtClean="0"/>
              <a:t>I</a:t>
            </a:r>
            <a:r>
              <a:rPr lang="en-US" altLang="zh-CN" b="1" dirty="0" smtClean="0">
                <a:solidFill>
                  <a:srgbClr val="FF0000"/>
                </a:solidFill>
              </a:rPr>
              <a:t>’m going to </a:t>
            </a:r>
            <a:r>
              <a:rPr lang="en-US" altLang="zh-CN" b="1" dirty="0" smtClean="0">
                <a:solidFill>
                  <a:srgbClr val="0070C0"/>
                </a:solidFill>
              </a:rPr>
              <a:t>learn</a:t>
            </a:r>
            <a:r>
              <a:rPr lang="en-US" altLang="zh-CN" b="1" dirty="0" smtClean="0"/>
              <a:t> another foreign language next year.</a:t>
            </a:r>
            <a:endParaRPr lang="en-US" altLang="zh-CN" b="1" dirty="0" smtClean="0"/>
          </a:p>
          <a:p>
            <a:pPr marL="720725">
              <a:lnSpc>
                <a:spcPct val="120000"/>
              </a:lnSpc>
            </a:pPr>
            <a:r>
              <a:rPr lang="en-US" altLang="zh-CN" b="1" dirty="0" smtClean="0"/>
              <a:t>My sister wants to be a school teacher. She</a:t>
            </a:r>
            <a:r>
              <a:rPr lang="en-US" altLang="zh-CN" b="1" dirty="0" smtClean="0">
                <a:solidFill>
                  <a:srgbClr val="FF0000"/>
                </a:solidFill>
              </a:rPr>
              <a:t>’s going to </a:t>
            </a:r>
            <a:r>
              <a:rPr lang="en-US" altLang="zh-CN" b="1" dirty="0" smtClean="0">
                <a:solidFill>
                  <a:srgbClr val="0070C0"/>
                </a:solidFill>
              </a:rPr>
              <a:t>study</a:t>
            </a:r>
            <a:r>
              <a:rPr lang="en-US" altLang="zh-CN" b="1" dirty="0" smtClean="0"/>
              <a:t> education.</a:t>
            </a:r>
            <a:endParaRPr lang="en-US" altLang="zh-CN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9" name="TextBox 2"/>
          <p:cNvSpPr txBox="1">
            <a:spLocks noChangeArrowheads="1"/>
          </p:cNvSpPr>
          <p:nvPr/>
        </p:nvSpPr>
        <p:spPr bwMode="auto">
          <a:xfrm>
            <a:off x="1847528" y="1016000"/>
            <a:ext cx="5616575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                     可数名词</a:t>
            </a:r>
            <a:endParaRPr lang="en-US" altLang="zh-CN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    more </a:t>
            </a:r>
            <a:r>
              <a:rPr lang="en-US" altLang="zh-CN" b="1" dirty="0">
                <a:solidFill>
                  <a:srgbClr val="FF0000"/>
                </a:solidFill>
              </a:rPr>
              <a:t>+</a:t>
            </a:r>
            <a:endParaRPr lang="en-US" altLang="zh-CN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                     </a:t>
            </a:r>
            <a:r>
              <a:rPr lang="zh-CN" altLang="en-US" b="1" dirty="0">
                <a:solidFill>
                  <a:srgbClr val="FF0000"/>
                </a:solidFill>
              </a:rPr>
              <a:t>不可数名词 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" name="左大括号 2"/>
          <p:cNvSpPr/>
          <p:nvPr/>
        </p:nvSpPr>
        <p:spPr bwMode="auto">
          <a:xfrm>
            <a:off x="3693790" y="1231901"/>
            <a:ext cx="385763" cy="1368425"/>
          </a:xfrm>
          <a:prstGeom prst="leftBrace">
            <a:avLst>
              <a:gd name="adj1" fmla="val 33815"/>
              <a:gd name="adj2" fmla="val 47694"/>
            </a:avLst>
          </a:prstGeom>
          <a:noFill/>
          <a:ln w="28575" algn="ctr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920553" y="3538538"/>
            <a:ext cx="432117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   less + </a:t>
            </a:r>
            <a:r>
              <a:rPr lang="zh-CN" altLang="en-US" b="1" dirty="0" smtClean="0">
                <a:solidFill>
                  <a:srgbClr val="FF0000"/>
                </a:solidFill>
              </a:rPr>
              <a:t>不可数</a:t>
            </a:r>
            <a:r>
              <a:rPr lang="zh-CN" altLang="en-US" b="1" dirty="0">
                <a:solidFill>
                  <a:srgbClr val="FF0000"/>
                </a:solidFill>
              </a:rPr>
              <a:t>名词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920552" y="4905375"/>
            <a:ext cx="4248150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  fewer + </a:t>
            </a:r>
            <a:r>
              <a:rPr lang="zh-CN" altLang="en-US" b="1" dirty="0" smtClean="0">
                <a:solidFill>
                  <a:srgbClr val="FF0000"/>
                </a:solidFill>
              </a:rPr>
              <a:t>可数</a:t>
            </a:r>
            <a:r>
              <a:rPr lang="zh-CN" altLang="en-US" b="1" dirty="0">
                <a:solidFill>
                  <a:srgbClr val="FF0000"/>
                </a:solidFill>
              </a:rPr>
              <a:t>名词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Text Box 18"/>
          <p:cNvSpPr txBox="1">
            <a:spLocks noChangeArrowheads="1"/>
          </p:cNvSpPr>
          <p:nvPr/>
        </p:nvSpPr>
        <p:spPr bwMode="auto">
          <a:xfrm>
            <a:off x="6600502" y="1952626"/>
            <a:ext cx="3097212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b="1" dirty="0">
                <a:solidFill>
                  <a:srgbClr val="FF0000"/>
                </a:solidFill>
              </a:rPr>
              <a:t>more</a:t>
            </a:r>
            <a:r>
              <a:rPr kumimoji="1" lang="en-US" altLang="zh-CN" b="1" dirty="0"/>
              <a:t> juice</a:t>
            </a:r>
            <a:endParaRPr kumimoji="1"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kumimoji="1" lang="zh-CN" altLang="en-US" b="1" dirty="0"/>
              <a:t>更多的果汁</a:t>
            </a:r>
            <a:endParaRPr kumimoji="1" lang="en-US" altLang="zh-CN" b="1" dirty="0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6527477" y="787401"/>
            <a:ext cx="3382962" cy="127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b="1">
                <a:solidFill>
                  <a:srgbClr val="FF0000"/>
                </a:solidFill>
              </a:rPr>
              <a:t>more</a:t>
            </a:r>
            <a:r>
              <a:rPr kumimoji="1" lang="en-US" altLang="zh-CN" b="1"/>
              <a:t> songs</a:t>
            </a:r>
            <a:endParaRPr kumimoji="1" lang="en-US" altLang="zh-CN" b="1"/>
          </a:p>
          <a:p>
            <a:pPr eaLnBrk="1" hangingPunct="1">
              <a:lnSpc>
                <a:spcPct val="120000"/>
              </a:lnSpc>
            </a:pPr>
            <a:r>
              <a:rPr kumimoji="1" lang="zh-CN" altLang="en-US" b="1"/>
              <a:t>更多的歌曲</a:t>
            </a:r>
            <a:r>
              <a:rPr kumimoji="1" lang="en-US" altLang="zh-CN" b="1"/>
              <a:t> </a:t>
            </a:r>
            <a:endParaRPr kumimoji="1" lang="en-US" altLang="zh-CN" b="1"/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6671940" y="3249614"/>
            <a:ext cx="3167063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b="1" dirty="0">
                <a:solidFill>
                  <a:srgbClr val="FF0000"/>
                </a:solidFill>
              </a:rPr>
              <a:t>less </a:t>
            </a:r>
            <a:r>
              <a:rPr kumimoji="1" lang="en-US" altLang="zh-CN" b="1" dirty="0"/>
              <a:t>news </a:t>
            </a:r>
            <a:endParaRPr kumimoji="1"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kumimoji="1" lang="zh-CN" altLang="en-US" b="1" dirty="0"/>
              <a:t>更少的消息</a:t>
            </a:r>
            <a:endParaRPr kumimoji="1" lang="en-US" altLang="zh-CN" b="1" dirty="0"/>
          </a:p>
        </p:txBody>
      </p:sp>
      <p:sp>
        <p:nvSpPr>
          <p:cNvPr id="10" name="Text Box 18"/>
          <p:cNvSpPr txBox="1">
            <a:spLocks noChangeArrowheads="1"/>
          </p:cNvSpPr>
          <p:nvPr/>
        </p:nvSpPr>
        <p:spPr bwMode="auto">
          <a:xfrm>
            <a:off x="6671940" y="4724401"/>
            <a:ext cx="3097213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b="1" dirty="0">
                <a:solidFill>
                  <a:srgbClr val="FF0000"/>
                </a:solidFill>
              </a:rPr>
              <a:t>fewer</a:t>
            </a:r>
            <a:r>
              <a:rPr kumimoji="1" lang="en-US" altLang="zh-CN" b="1" dirty="0"/>
              <a:t> </a:t>
            </a:r>
            <a:r>
              <a:rPr kumimoji="1" lang="en-US" altLang="zh-CN" b="1" dirty="0" smtClean="0"/>
              <a:t>students </a:t>
            </a:r>
            <a:endParaRPr kumimoji="1"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kumimoji="1" lang="zh-CN" altLang="en-US" b="1" dirty="0"/>
              <a:t>更少</a:t>
            </a:r>
            <a:r>
              <a:rPr kumimoji="1" lang="zh-CN" altLang="en-US" b="1" dirty="0" smtClean="0"/>
              <a:t>的学生</a:t>
            </a:r>
            <a:endParaRPr kumimoji="1" lang="en-US" altLang="zh-CN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744" y="1124744"/>
            <a:ext cx="3804234" cy="104250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02525" y="2217762"/>
            <a:ext cx="10972800" cy="363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3275" indent="-803275">
              <a:lnSpc>
                <a:spcPct val="120000"/>
              </a:lnSpc>
            </a:pPr>
            <a:r>
              <a:rPr lang="en-US" altLang="zh-CN" b="1" dirty="0" smtClean="0"/>
              <a:t>1. </a:t>
            </a:r>
            <a:r>
              <a:rPr lang="en-US" altLang="zh-CN" b="1" dirty="0"/>
              <a:t>—Tina wants to know if you _______ to the park with us tomorrow.</a:t>
            </a:r>
            <a:endParaRPr lang="en-US" altLang="zh-CN" b="1" dirty="0"/>
          </a:p>
          <a:p>
            <a:pPr marL="803275" indent="-443230">
              <a:lnSpc>
                <a:spcPct val="120000"/>
              </a:lnSpc>
            </a:pPr>
            <a:r>
              <a:rPr lang="en-US" altLang="zh-CN" b="1" dirty="0" smtClean="0"/>
              <a:t>—</a:t>
            </a:r>
            <a:r>
              <a:rPr lang="en-US" altLang="zh-CN" b="1" dirty="0"/>
              <a:t>I’d love to. But if it </a:t>
            </a:r>
            <a:r>
              <a:rPr lang="en-US" altLang="zh-CN" b="1" dirty="0" smtClean="0"/>
              <a:t>________, I </a:t>
            </a:r>
            <a:r>
              <a:rPr lang="en-US" altLang="zh-CN" b="1" dirty="0"/>
              <a:t>may go to the library instead. (2021</a:t>
            </a:r>
            <a:r>
              <a:rPr lang="zh-CN" altLang="en-US" b="1" dirty="0"/>
              <a:t>辽宁鞍山</a:t>
            </a:r>
            <a:r>
              <a:rPr lang="en-US" altLang="zh-CN" b="1" dirty="0"/>
              <a:t>)</a:t>
            </a:r>
            <a:endParaRPr lang="en-US" altLang="zh-CN" b="1" dirty="0"/>
          </a:p>
          <a:p>
            <a:pPr indent="360680">
              <a:lnSpc>
                <a:spcPct val="120000"/>
              </a:lnSpc>
            </a:pPr>
            <a:r>
              <a:rPr lang="en-US" altLang="zh-CN" b="1" dirty="0"/>
              <a:t>A. go; will rain            B. go; rains      </a:t>
            </a:r>
            <a:endParaRPr lang="en-US" altLang="zh-CN" b="1" dirty="0"/>
          </a:p>
          <a:p>
            <a:pPr indent="360680">
              <a:lnSpc>
                <a:spcPct val="120000"/>
              </a:lnSpc>
            </a:pPr>
            <a:r>
              <a:rPr lang="en-US" altLang="zh-CN" b="1" dirty="0"/>
              <a:t>C. will go; rains           D. will go; will rain</a:t>
            </a:r>
            <a:endParaRPr lang="en-US" altLang="zh-CN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6472808" y="2318787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C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23392" y="188640"/>
            <a:ext cx="11017224" cy="2456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/>
              <a:t>2. </a:t>
            </a:r>
            <a:r>
              <a:rPr lang="en-US" altLang="zh-CN" b="1" dirty="0"/>
              <a:t>—Is Helen here?</a:t>
            </a:r>
            <a:endParaRPr lang="en-US" altLang="zh-CN" b="1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   </a:t>
            </a:r>
            <a:r>
              <a:rPr lang="en-US" altLang="zh-CN" b="1" dirty="0" smtClean="0"/>
              <a:t> —</a:t>
            </a:r>
            <a:r>
              <a:rPr lang="en-US" altLang="zh-CN" b="1" dirty="0"/>
              <a:t>No, she isn't here. She _______ in half an hour. </a:t>
            </a:r>
            <a:r>
              <a:rPr lang="en-US" altLang="zh-CN" b="1" dirty="0" smtClean="0"/>
              <a:t> </a:t>
            </a:r>
            <a:endParaRPr lang="en-US" altLang="zh-CN" b="1" dirty="0" smtClean="0"/>
          </a:p>
          <a:p>
            <a:pPr indent="360680">
              <a:lnSpc>
                <a:spcPct val="120000"/>
              </a:lnSpc>
            </a:pPr>
            <a:r>
              <a:rPr lang="en-US" altLang="zh-CN" b="1" dirty="0" smtClean="0"/>
              <a:t>(</a:t>
            </a:r>
            <a:r>
              <a:rPr lang="en-US" altLang="zh-CN" b="1" dirty="0"/>
              <a:t>2021</a:t>
            </a:r>
            <a:r>
              <a:rPr lang="zh-CN" altLang="en-US" b="1" dirty="0"/>
              <a:t>广西梧州</a:t>
            </a:r>
            <a:r>
              <a:rPr lang="en-US" altLang="zh-CN" b="1" dirty="0"/>
              <a:t>) </a:t>
            </a:r>
            <a:endParaRPr lang="en-US" altLang="zh-CN" b="1" dirty="0"/>
          </a:p>
          <a:p>
            <a:pPr indent="360680">
              <a:lnSpc>
                <a:spcPct val="120000"/>
              </a:lnSpc>
            </a:pPr>
            <a:r>
              <a:rPr lang="en-US" altLang="zh-CN" b="1" dirty="0" smtClean="0"/>
              <a:t>A. arrives      B</a:t>
            </a:r>
            <a:r>
              <a:rPr lang="en-US" altLang="zh-CN" b="1" dirty="0"/>
              <a:t>. arrived  </a:t>
            </a:r>
            <a:r>
              <a:rPr lang="en-US" altLang="zh-CN" b="1" dirty="0" smtClean="0"/>
              <a:t>     C</a:t>
            </a:r>
            <a:r>
              <a:rPr lang="en-US" altLang="zh-CN" b="1" dirty="0"/>
              <a:t>. will arrive  </a:t>
            </a:r>
            <a:r>
              <a:rPr lang="en-US" altLang="zh-CN" b="1" dirty="0" smtClean="0"/>
              <a:t>  D</a:t>
            </a:r>
            <a:r>
              <a:rPr lang="en-US" altLang="zh-CN" b="1" dirty="0"/>
              <a:t>. has </a:t>
            </a:r>
            <a:r>
              <a:rPr lang="en-US" altLang="zh-CN" b="1" dirty="0" smtClean="0"/>
              <a:t>arrived</a:t>
            </a:r>
            <a:endParaRPr lang="en-US" altLang="zh-CN" b="1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5961584" y="831893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C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23392" y="2505102"/>
            <a:ext cx="10744200" cy="4228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/>
              <a:t>3</a:t>
            </a:r>
            <a:r>
              <a:rPr lang="en-US" altLang="zh-CN" b="1" dirty="0" smtClean="0"/>
              <a:t>. Mr. Green </a:t>
            </a:r>
            <a:r>
              <a:rPr lang="en-US" altLang="zh-CN" b="1" dirty="0"/>
              <a:t>______a new bike for his daughter tomorrow. </a:t>
            </a:r>
            <a:endParaRPr lang="en-US" altLang="zh-CN" b="1" dirty="0" smtClean="0"/>
          </a:p>
          <a:p>
            <a:pPr indent="443230">
              <a:lnSpc>
                <a:spcPct val="120000"/>
              </a:lnSpc>
            </a:pPr>
            <a:r>
              <a:rPr lang="en-US" altLang="zh-CN" b="1" dirty="0" smtClean="0"/>
              <a:t>(</a:t>
            </a:r>
            <a:r>
              <a:rPr lang="en-US" altLang="zh-CN" b="1" dirty="0"/>
              <a:t>2021</a:t>
            </a:r>
            <a:r>
              <a:rPr lang="zh-CN" altLang="en-US" b="1" dirty="0"/>
              <a:t>吉林</a:t>
            </a:r>
            <a:r>
              <a:rPr lang="en-US" altLang="zh-CN" b="1" dirty="0"/>
              <a:t>)</a:t>
            </a:r>
            <a:endParaRPr lang="en-US" altLang="zh-CN" b="1" dirty="0" smtClean="0"/>
          </a:p>
          <a:p>
            <a:pPr indent="443230">
              <a:lnSpc>
                <a:spcPct val="120000"/>
              </a:lnSpc>
            </a:pPr>
            <a:r>
              <a:rPr lang="en-US" altLang="zh-CN" b="1" dirty="0" smtClean="0"/>
              <a:t>A. buys </a:t>
            </a:r>
            <a:r>
              <a:rPr lang="en-US" altLang="zh-CN" b="1" dirty="0"/>
              <a:t>	</a:t>
            </a:r>
            <a:r>
              <a:rPr lang="en-US" altLang="zh-CN" b="1" dirty="0" smtClean="0"/>
              <a:t>B. bought </a:t>
            </a:r>
            <a:r>
              <a:rPr lang="en-US" altLang="zh-CN" b="1" dirty="0"/>
              <a:t>	</a:t>
            </a:r>
            <a:r>
              <a:rPr lang="en-US" altLang="zh-CN" b="1" dirty="0" smtClean="0"/>
              <a:t>      C. will </a:t>
            </a:r>
            <a:r>
              <a:rPr lang="en-US" altLang="zh-CN" b="1" dirty="0"/>
              <a:t>buy </a:t>
            </a:r>
            <a:endParaRPr lang="en-US" altLang="zh-CN" b="1" dirty="0" smtClean="0"/>
          </a:p>
          <a:p>
            <a:pPr marL="360680" indent="-360680">
              <a:lnSpc>
                <a:spcPct val="120000"/>
              </a:lnSpc>
            </a:pPr>
            <a:r>
              <a:rPr lang="en-US" altLang="zh-CN" b="1" dirty="0"/>
              <a:t>4</a:t>
            </a:r>
            <a:r>
              <a:rPr lang="en-US" altLang="zh-CN" b="1" dirty="0" smtClean="0"/>
              <a:t>. </a:t>
            </a:r>
            <a:r>
              <a:rPr lang="en-US" altLang="zh-CN" b="1" dirty="0"/>
              <a:t>You can borrow this film—surely you ________ watching it. (2021</a:t>
            </a:r>
            <a:r>
              <a:rPr lang="zh-CN" altLang="en-US" b="1" dirty="0"/>
              <a:t>河北</a:t>
            </a:r>
            <a:r>
              <a:rPr lang="en-US" altLang="zh-CN" b="1" dirty="0"/>
              <a:t>)</a:t>
            </a:r>
            <a:endParaRPr lang="en-US" altLang="zh-CN" b="1" dirty="0"/>
          </a:p>
          <a:p>
            <a:pPr marL="514350" indent="-154305">
              <a:lnSpc>
                <a:spcPct val="120000"/>
              </a:lnSpc>
              <a:buAutoNum type="alphaUcPeriod"/>
            </a:pPr>
            <a:r>
              <a:rPr lang="en-US" altLang="zh-CN" b="1" dirty="0" smtClean="0"/>
              <a:t> enjoy</a:t>
            </a:r>
            <a:r>
              <a:rPr lang="en-US" altLang="zh-CN" b="1" dirty="0"/>
              <a:t>	</a:t>
            </a:r>
            <a:r>
              <a:rPr lang="en-US" altLang="zh-CN" b="1" dirty="0" smtClean="0"/>
              <a:t>                B</a:t>
            </a:r>
            <a:r>
              <a:rPr lang="en-US" altLang="zh-CN" b="1" dirty="0"/>
              <a:t>. enjoyed   </a:t>
            </a:r>
            <a:endParaRPr lang="en-US" altLang="zh-CN" b="1" dirty="0" smtClean="0"/>
          </a:p>
          <a:p>
            <a:pPr indent="360680">
              <a:lnSpc>
                <a:spcPct val="120000"/>
              </a:lnSpc>
            </a:pPr>
            <a:r>
              <a:rPr lang="en-US" altLang="zh-CN" b="1" dirty="0" smtClean="0"/>
              <a:t>C</a:t>
            </a:r>
            <a:r>
              <a:rPr lang="en-US" altLang="zh-CN" b="1" dirty="0"/>
              <a:t>. will enjoy	</a:t>
            </a:r>
            <a:r>
              <a:rPr lang="en-US" altLang="zh-CN" b="1" dirty="0" smtClean="0"/>
              <a:t>       D</a:t>
            </a:r>
            <a:r>
              <a:rPr lang="en-US" altLang="zh-CN" b="1" dirty="0"/>
              <a:t>. have </a:t>
            </a:r>
            <a:r>
              <a:rPr lang="en-US" altLang="zh-CN" b="1" dirty="0" smtClean="0"/>
              <a:t>enjoyed</a:t>
            </a:r>
            <a:endParaRPr lang="en-US" altLang="zh-CN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3342570" y="2581302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C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167192" y="4327139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C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1325434" y="1704407"/>
            <a:ext cx="8258447" cy="7921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</a:rPr>
              <a:t>Fill in the blanks with </a:t>
            </a:r>
            <a:r>
              <a:rPr lang="en-US" altLang="zh-CN" b="1" i="1" dirty="0">
                <a:solidFill>
                  <a:schemeClr val="tx1"/>
                </a:solidFill>
                <a:latin typeface="Arial" panose="020B0604020202020204" pitchFamily="34" charset="0"/>
              </a:rPr>
              <a:t>more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en-US" altLang="zh-CN" b="1" i="1" dirty="0">
                <a:solidFill>
                  <a:schemeClr val="tx1"/>
                </a:solidFill>
                <a:latin typeface="Arial" panose="020B0604020202020204" pitchFamily="34" charset="0"/>
              </a:rPr>
              <a:t>less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</a:rPr>
              <a:t> or </a:t>
            </a:r>
            <a:r>
              <a:rPr lang="en-US" altLang="zh-CN" b="1" i="1" dirty="0">
                <a:solidFill>
                  <a:schemeClr val="tx1"/>
                </a:solidFill>
                <a:latin typeface="Arial" panose="020B0604020202020204" pitchFamily="34" charset="0"/>
              </a:rPr>
              <a:t>fewer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endParaRPr lang="en-US" altLang="zh-CN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1109163" y="2459037"/>
            <a:ext cx="10387437" cy="3637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1325" indent="-4413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18110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8940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9707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053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8625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3197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7769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2341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1. In the future, there will be ____ fresh water </a:t>
            </a:r>
            <a:r>
              <a:rPr lang="en-US" altLang="zh-CN" b="1" dirty="0">
                <a:solidFill>
                  <a:srgbClr val="00B050"/>
                </a:solidFill>
              </a:rPr>
              <a:t>because there will be _____ pollution in the sea.</a:t>
            </a:r>
            <a:endParaRPr lang="en-US" altLang="zh-CN" b="1" dirty="0">
              <a:solidFill>
                <a:srgbClr val="00B05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2. In 100 years, there will be ______ cars </a:t>
            </a:r>
            <a:r>
              <a:rPr lang="en-US" altLang="zh-CN" b="1" dirty="0">
                <a:solidFill>
                  <a:srgbClr val="00B050"/>
                </a:solidFill>
              </a:rPr>
              <a:t>because there will be ______ people in the cities.</a:t>
            </a:r>
            <a:r>
              <a:rPr lang="en-US" altLang="zh-CN" b="1" dirty="0"/>
              <a:t>  </a:t>
            </a:r>
            <a:endParaRPr lang="en-US" altLang="zh-CN" b="1" dirty="0" smtClean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3. There will be ______ jobs for people </a:t>
            </a:r>
            <a:r>
              <a:rPr lang="en-US" altLang="zh-CN" b="1" dirty="0">
                <a:solidFill>
                  <a:srgbClr val="00B050"/>
                </a:solidFill>
              </a:rPr>
              <a:t>because ______ robots will do the same jobs as people.</a:t>
            </a:r>
            <a:r>
              <a:rPr lang="en-US" altLang="zh-CN" b="1" dirty="0"/>
              <a:t> </a:t>
            </a:r>
            <a:endParaRPr lang="en-US" altLang="zh-CN" b="1" dirty="0"/>
          </a:p>
        </p:txBody>
      </p:sp>
      <p:sp>
        <p:nvSpPr>
          <p:cNvPr id="10" name="Text Box 20"/>
          <p:cNvSpPr txBox="1">
            <a:spLocks noChangeArrowheads="1"/>
          </p:cNvSpPr>
          <p:nvPr/>
        </p:nvSpPr>
        <p:spPr bwMode="auto">
          <a:xfrm>
            <a:off x="3907228" y="3123638"/>
            <a:ext cx="13668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more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6217749" y="2534103"/>
            <a:ext cx="11525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less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6136697" y="3635322"/>
            <a:ext cx="14049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 more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9" name="Text Box 22"/>
          <p:cNvSpPr txBox="1">
            <a:spLocks noChangeArrowheads="1"/>
          </p:cNvSpPr>
          <p:nvPr/>
        </p:nvSpPr>
        <p:spPr bwMode="auto">
          <a:xfrm>
            <a:off x="2137837" y="4254705"/>
            <a:ext cx="15843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 more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962" y="476672"/>
            <a:ext cx="3479470" cy="122251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06" y="1543883"/>
            <a:ext cx="1152128" cy="1152128"/>
          </a:xfrm>
          <a:prstGeom prst="rect">
            <a:avLst/>
          </a:prstGeom>
        </p:spPr>
      </p:pic>
      <p:sp>
        <p:nvSpPr>
          <p:cNvPr id="14" name="Text Box 20"/>
          <p:cNvSpPr txBox="1">
            <a:spLocks noChangeArrowheads="1"/>
          </p:cNvSpPr>
          <p:nvPr/>
        </p:nvSpPr>
        <p:spPr bwMode="auto">
          <a:xfrm>
            <a:off x="9408008" y="4834143"/>
            <a:ext cx="151288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more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5" name="Text Box 22"/>
          <p:cNvSpPr txBox="1">
            <a:spLocks noChangeArrowheads="1"/>
          </p:cNvSpPr>
          <p:nvPr/>
        </p:nvSpPr>
        <p:spPr bwMode="auto">
          <a:xfrm>
            <a:off x="4024148" y="4863829"/>
            <a:ext cx="14398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fewer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1" grpId="0"/>
      <p:bldP spid="9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99456" y="1121108"/>
            <a:ext cx="6984776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peace </a:t>
            </a:r>
            <a:r>
              <a:rPr lang="en-US" altLang="zh-CN" b="1" i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n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. 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和平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(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不可数名词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)</a:t>
            </a:r>
            <a:endParaRPr lang="en-US" altLang="zh-CN" b="1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peaceful </a:t>
            </a:r>
            <a:r>
              <a:rPr lang="en-US" altLang="zh-CN" b="1" i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adj.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和平的；安宁的</a:t>
            </a:r>
            <a:endParaRPr lang="en-US" altLang="zh-CN" b="1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keep the peace </a:t>
            </a:r>
            <a:r>
              <a:rPr lang="zh-CN" altLang="en-US" b="1" dirty="0" smtClean="0">
                <a:cs typeface="Times New Roman" panose="02020603050405020304" pitchFamily="18" charset="0"/>
              </a:rPr>
              <a:t>维持和平  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in peace </a:t>
            </a:r>
            <a:r>
              <a:rPr lang="zh-CN" altLang="en-US" b="1" dirty="0" smtClean="0">
                <a:cs typeface="Times New Roman" panose="02020603050405020304" pitchFamily="18" charset="0"/>
              </a:rPr>
              <a:t>静静地</a:t>
            </a:r>
            <a:endParaRPr lang="en-US" altLang="zh-CN" b="1" dirty="0" smtClean="0"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99456" y="3456418"/>
            <a:ext cx="100091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build </a:t>
            </a:r>
            <a:r>
              <a:rPr lang="en-US" altLang="zh-CN" b="1" i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v.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(built) 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建筑；建造</a:t>
            </a:r>
            <a:endParaRPr lang="en-US" altLang="zh-CN" b="1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e.g. The </a:t>
            </a:r>
            <a:r>
              <a:rPr lang="en-US" altLang="zh-CN" b="1" dirty="0">
                <a:cs typeface="Times New Roman" panose="02020603050405020304" pitchFamily="18" charset="0"/>
              </a:rPr>
              <a:t>workers are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building</a:t>
            </a:r>
            <a:r>
              <a:rPr lang="en-US" altLang="zh-CN" b="1" dirty="0">
                <a:cs typeface="Times New Roman" panose="02020603050405020304" pitchFamily="18" charset="0"/>
              </a:rPr>
              <a:t> </a:t>
            </a:r>
            <a:r>
              <a:rPr lang="en-US" altLang="zh-CN" b="1" dirty="0" smtClean="0">
                <a:cs typeface="Times New Roman" panose="02020603050405020304" pitchFamily="18" charset="0"/>
              </a:rPr>
              <a:t>a </a:t>
            </a:r>
            <a:r>
              <a:rPr lang="en-US" altLang="zh-CN" b="1" dirty="0">
                <a:cs typeface="Times New Roman" panose="02020603050405020304" pitchFamily="18" charset="0"/>
              </a:rPr>
              <a:t>bridge over the river</a:t>
            </a:r>
            <a:r>
              <a:rPr lang="en-US" altLang="zh-CN" b="1" dirty="0" smtClean="0">
                <a:cs typeface="Times New Roman" panose="02020603050405020304" pitchFamily="18" charset="0"/>
              </a:rPr>
              <a:t>.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i="1" dirty="0">
                <a:solidFill>
                  <a:srgbClr val="FF0000"/>
                </a:solidFill>
                <a:cs typeface="Times New Roman" panose="02020603050405020304" pitchFamily="18" charset="0"/>
              </a:rPr>
              <a:t>n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. 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身材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(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be) of medium build </a:t>
            </a:r>
            <a:r>
              <a:rPr lang="zh-CN" altLang="en-US" b="1" dirty="0">
                <a:cs typeface="Times New Roman" panose="02020603050405020304" pitchFamily="18" charset="0"/>
              </a:rPr>
              <a:t>中等</a:t>
            </a:r>
            <a:r>
              <a:rPr lang="zh-CN" altLang="en-US" b="1" dirty="0" smtClean="0">
                <a:cs typeface="Times New Roman" panose="02020603050405020304" pitchFamily="18" charset="0"/>
              </a:rPr>
              <a:t>身材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building </a:t>
            </a:r>
            <a:r>
              <a:rPr lang="en-US" altLang="zh-CN" b="1" i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n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. 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建筑物，房子</a:t>
            </a:r>
            <a:endParaRPr lang="en-US" altLang="zh-CN" b="1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e.g. Tall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buildings</a:t>
            </a:r>
            <a:r>
              <a:rPr lang="en-US" altLang="zh-CN" b="1" dirty="0" smtClean="0">
                <a:cs typeface="Times New Roman" panose="02020603050405020304" pitchFamily="18" charset="0"/>
              </a:rPr>
              <a:t> can </a:t>
            </a:r>
            <a:r>
              <a:rPr lang="en-US" altLang="zh-CN" b="1" dirty="0">
                <a:cs typeface="Times New Roman" panose="02020603050405020304" pitchFamily="18" charset="0"/>
              </a:rPr>
              <a:t>be seen everywhere in the city</a:t>
            </a:r>
            <a:r>
              <a:rPr lang="en-US" altLang="zh-CN" b="1" dirty="0" smtClean="0">
                <a:cs typeface="Times New Roman" panose="02020603050405020304" pitchFamily="18" charset="0"/>
              </a:rPr>
              <a:t>.</a:t>
            </a:r>
            <a:endParaRPr lang="en-US" altLang="zh-CN" b="1" dirty="0" smtClean="0"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065" y="245036"/>
            <a:ext cx="3240360" cy="9937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233" y="1379596"/>
            <a:ext cx="2199987" cy="20768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563076" y="1844824"/>
            <a:ext cx="10873208" cy="2456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1325" indent="-4413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27317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6814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0891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974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9546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4118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690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3262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 smtClean="0"/>
              <a:t>4</a:t>
            </a:r>
            <a:r>
              <a:rPr lang="en-US" altLang="zh-CN" b="1" dirty="0"/>
              <a:t>. I think there will be ______ cities </a:t>
            </a:r>
            <a:r>
              <a:rPr lang="en-US" altLang="zh-CN" b="1" dirty="0">
                <a:solidFill>
                  <a:srgbClr val="00B050"/>
                </a:solidFill>
              </a:rPr>
              <a:t>because people will build ______ buildings in the country.</a:t>
            </a:r>
            <a:endParaRPr lang="en-US" altLang="zh-CN" b="1" dirty="0">
              <a:solidFill>
                <a:srgbClr val="00B05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5. In 50 years, people will have ______ free time </a:t>
            </a:r>
            <a:r>
              <a:rPr lang="en-US" altLang="zh-CN" b="1" dirty="0">
                <a:solidFill>
                  <a:srgbClr val="00B050"/>
                </a:solidFill>
              </a:rPr>
              <a:t>because there will be ______ things to do.  </a:t>
            </a:r>
            <a:endParaRPr lang="en-US" altLang="zh-CN" b="1" dirty="0">
              <a:solidFill>
                <a:srgbClr val="00B050"/>
              </a:solidFill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4584292" y="1864265"/>
            <a:ext cx="15113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 more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9" name="Text Box 22"/>
          <p:cNvSpPr txBox="1">
            <a:spLocks noChangeArrowheads="1"/>
          </p:cNvSpPr>
          <p:nvPr/>
        </p:nvSpPr>
        <p:spPr bwMode="auto">
          <a:xfrm>
            <a:off x="995124" y="2493415"/>
            <a:ext cx="18002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 more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3" name="Text Box 22"/>
          <p:cNvSpPr txBox="1">
            <a:spLocks noChangeArrowheads="1"/>
          </p:cNvSpPr>
          <p:nvPr/>
        </p:nvSpPr>
        <p:spPr bwMode="auto">
          <a:xfrm>
            <a:off x="5999680" y="3082573"/>
            <a:ext cx="1392464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 more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4" name="Text Box 22"/>
          <p:cNvSpPr txBox="1">
            <a:spLocks noChangeArrowheads="1"/>
          </p:cNvSpPr>
          <p:nvPr/>
        </p:nvSpPr>
        <p:spPr bwMode="auto">
          <a:xfrm>
            <a:off x="3227372" y="3662010"/>
            <a:ext cx="15843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 fewer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13" grpId="0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331322" y="1592905"/>
            <a:ext cx="11453310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/>
              <a:t>1. Kids study at school now. In 100 years</a:t>
            </a:r>
            <a:r>
              <a:rPr lang="en-US" altLang="zh-CN" b="1" dirty="0" smtClean="0"/>
              <a:t>, __________________ 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/>
              <a:t>    </a:t>
            </a:r>
            <a:r>
              <a:rPr lang="en-US" altLang="zh-CN" b="1" dirty="0" smtClean="0"/>
              <a:t>____________________________________________________</a:t>
            </a:r>
            <a:endParaRPr lang="en-US" altLang="zh-CN" b="1" dirty="0"/>
          </a:p>
        </p:txBody>
      </p:sp>
      <p:sp>
        <p:nvSpPr>
          <p:cNvPr id="7" name="Text Box 24"/>
          <p:cNvSpPr txBox="1">
            <a:spLocks noChangeArrowheads="1"/>
          </p:cNvSpPr>
          <p:nvPr/>
        </p:nvSpPr>
        <p:spPr bwMode="auto">
          <a:xfrm>
            <a:off x="820524" y="1592905"/>
            <a:ext cx="10532060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 smtClean="0">
                <a:solidFill>
                  <a:srgbClr val="FF0000"/>
                </a:solidFill>
              </a:rPr>
              <a:t>                                                                    they </a:t>
            </a:r>
            <a:r>
              <a:rPr lang="en-US" altLang="zh-CN" b="1" dirty="0">
                <a:solidFill>
                  <a:srgbClr val="00B050"/>
                </a:solidFill>
              </a:rPr>
              <a:t>will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study at </a:t>
            </a:r>
            <a:r>
              <a:rPr lang="en-US" altLang="zh-CN" b="1" dirty="0">
                <a:solidFill>
                  <a:srgbClr val="FF0000"/>
                </a:solidFill>
              </a:rPr>
              <a:t>home on computers.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876300" y="332740"/>
            <a:ext cx="10908030" cy="81343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2800" b="1" dirty="0">
                <a:solidFill>
                  <a:srgbClr val="0000FF"/>
                </a:solidFill>
                <a:latin typeface="Arial" panose="020B0604020202020204" pitchFamily="34" charset="0"/>
              </a:rPr>
              <a:t>Complete the predictions with what (you think) will happen.</a:t>
            </a:r>
            <a:endParaRPr lang="zh-CN" altLang="en-US" sz="2800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260350"/>
            <a:ext cx="985520" cy="985520"/>
          </a:xfrm>
          <a:prstGeom prst="rect">
            <a:avLst/>
          </a:prstGeom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329990" y="2867100"/>
            <a:ext cx="11454642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2755" indent="-45275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757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258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335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418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990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562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134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706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2. I sometimes see blue</a:t>
            </a:r>
            <a:r>
              <a:rPr lang="en-US" altLang="zh-CN" b="1" dirty="0">
                <a:solidFill>
                  <a:schemeClr val="tx1"/>
                </a:solidFill>
              </a:rPr>
              <a:t> skies</a:t>
            </a:r>
            <a:r>
              <a:rPr lang="en-US" altLang="zh-CN" b="1" dirty="0"/>
              <a:t> in my city, but in the future, </a:t>
            </a:r>
            <a:r>
              <a:rPr lang="en-US" altLang="zh-CN" b="1" dirty="0" smtClean="0"/>
              <a:t>____________________________________________________</a:t>
            </a:r>
            <a:endParaRPr lang="en-US" altLang="zh-CN" b="1" dirty="0"/>
          </a:p>
        </p:txBody>
      </p:sp>
      <p:sp>
        <p:nvSpPr>
          <p:cNvPr id="9" name="Text Box 21"/>
          <p:cNvSpPr txBox="1">
            <a:spLocks noChangeArrowheads="1"/>
          </p:cNvSpPr>
          <p:nvPr/>
        </p:nvSpPr>
        <p:spPr bwMode="auto">
          <a:xfrm>
            <a:off x="791992" y="3458031"/>
            <a:ext cx="7994276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I </a:t>
            </a:r>
            <a:r>
              <a:rPr lang="en-US" altLang="zh-CN" b="1" dirty="0">
                <a:solidFill>
                  <a:srgbClr val="00B050"/>
                </a:solidFill>
              </a:rPr>
              <a:t>will</a:t>
            </a:r>
            <a:r>
              <a:rPr lang="en-US" altLang="zh-CN" b="1" dirty="0">
                <a:solidFill>
                  <a:srgbClr val="FF0000"/>
                </a:solidFill>
              </a:rPr>
              <a:t> almost see the blue skies every day.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331322" y="4141295"/>
            <a:ext cx="11453310" cy="2453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2755" indent="-45275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757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258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335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418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990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562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134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706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3. People now usually live to be about 70-80 years old, but in the </a:t>
            </a:r>
            <a:r>
              <a:rPr lang="en-US" altLang="zh-CN" b="1" dirty="0" smtClean="0"/>
              <a:t>future ______________________________________________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4. Family usually spend time together on weekends, but maybe in 200 </a:t>
            </a:r>
            <a:r>
              <a:rPr lang="en-US" altLang="zh-CN" b="1" dirty="0" smtClean="0"/>
              <a:t>years _________________________________________</a:t>
            </a:r>
            <a:endParaRPr lang="en-US" altLang="zh-CN" b="1" dirty="0"/>
          </a:p>
        </p:txBody>
      </p:sp>
      <p:sp>
        <p:nvSpPr>
          <p:cNvPr id="13" name="Text Box 24"/>
          <p:cNvSpPr txBox="1">
            <a:spLocks noChangeArrowheads="1"/>
          </p:cNvSpPr>
          <p:nvPr/>
        </p:nvSpPr>
        <p:spPr bwMode="auto">
          <a:xfrm>
            <a:off x="2063552" y="4748428"/>
            <a:ext cx="655272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</a:rPr>
              <a:t>people </a:t>
            </a:r>
            <a:r>
              <a:rPr lang="en-US" altLang="zh-CN" b="1" dirty="0">
                <a:solidFill>
                  <a:srgbClr val="00B050"/>
                </a:solidFill>
              </a:rPr>
              <a:t>will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live to </a:t>
            </a:r>
            <a:r>
              <a:rPr lang="en-US" altLang="zh-CN" b="1" dirty="0">
                <a:solidFill>
                  <a:srgbClr val="FF0000"/>
                </a:solidFill>
              </a:rPr>
              <a:t>be 100 years old. </a:t>
            </a:r>
            <a:r>
              <a:rPr lang="en-US" altLang="zh-CN" b="1" dirty="0" smtClean="0">
                <a:solidFill>
                  <a:srgbClr val="FF0000"/>
                </a:solidFill>
              </a:rPr>
              <a:t>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058419" y="5967222"/>
            <a:ext cx="7780902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family </a:t>
            </a:r>
            <a:r>
              <a:rPr lang="en-US" altLang="zh-CN" b="1" dirty="0">
                <a:solidFill>
                  <a:srgbClr val="00B050"/>
                </a:solidFill>
              </a:rPr>
              <a:t>will</a:t>
            </a:r>
            <a:r>
              <a:rPr lang="en-US" altLang="zh-CN" b="1" dirty="0">
                <a:solidFill>
                  <a:srgbClr val="FF0000"/>
                </a:solidFill>
              </a:rPr>
              <a:t> spend time together every day.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3" grpId="0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2"/>
          <p:cNvSpPr>
            <a:spLocks noChangeArrowheads="1"/>
          </p:cNvSpPr>
          <p:nvPr/>
        </p:nvSpPr>
        <p:spPr bwMode="auto">
          <a:xfrm>
            <a:off x="1404441" y="310559"/>
            <a:ext cx="10308183" cy="1384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Draw a picture of what you think a city in the future will be like. Then describe it to the class. </a:t>
            </a:r>
            <a:endParaRPr lang="zh-CN" altLang="en-US" b="1" dirty="0">
              <a:solidFill>
                <a:srgbClr val="0000FF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1510" name="Picture 6" descr="CIMG5535"/>
          <p:cNvPicPr>
            <a:picLocks noChangeAspect="1" noChangeArrowheads="1"/>
          </p:cNvPicPr>
          <p:nvPr/>
        </p:nvPicPr>
        <p:blipFill>
          <a:blip r:embed="rId2" cstate="print">
            <a:lum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" t="20111" r="27376" b="4488"/>
          <a:stretch>
            <a:fillRect/>
          </a:stretch>
        </p:blipFill>
        <p:spPr bwMode="auto">
          <a:xfrm>
            <a:off x="2063552" y="1926725"/>
            <a:ext cx="8135938" cy="27241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432482"/>
            <a:ext cx="1141089" cy="1141089"/>
          </a:xfrm>
          <a:prstGeom prst="rect">
            <a:avLst/>
          </a:prstGeom>
        </p:spPr>
      </p:pic>
      <p:sp>
        <p:nvSpPr>
          <p:cNvPr id="6" name="圆角矩形标注 5"/>
          <p:cNvSpPr>
            <a:spLocks noChangeArrowheads="1"/>
          </p:cNvSpPr>
          <p:nvPr/>
        </p:nvSpPr>
        <p:spPr bwMode="auto">
          <a:xfrm>
            <a:off x="1263653" y="5013176"/>
            <a:ext cx="10092159" cy="1296169"/>
          </a:xfrm>
          <a:prstGeom prst="wedgeRoundRectCallout">
            <a:avLst>
              <a:gd name="adj1" fmla="val -54101"/>
              <a:gd name="adj2" fmla="val -6778"/>
              <a:gd name="adj3" fmla="val 16667"/>
            </a:avLst>
          </a:prstGeom>
          <a:noFill/>
          <a:ln w="25400" algn="ctr">
            <a:solidFill>
              <a:srgbClr val="CC66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</a:rPr>
              <a:t>I think there will be </a:t>
            </a:r>
            <a:r>
              <a:rPr lang="en-US" altLang="zh-CN" b="1" dirty="0">
                <a:solidFill>
                  <a:srgbClr val="0000FF"/>
                </a:solidFill>
                <a:cs typeface="Times New Roman" panose="02020603050405020304" pitchFamily="18" charset="0"/>
              </a:rPr>
              <a:t>more tall buildings</a:t>
            </a: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</a:rPr>
              <a:t>, and there will be </a:t>
            </a:r>
            <a:r>
              <a:rPr lang="en-US" altLang="zh-CN" b="1" dirty="0">
                <a:solidFill>
                  <a:srgbClr val="0000FF"/>
                </a:solidFill>
                <a:cs typeface="Times New Roman" panose="02020603050405020304" pitchFamily="18" charset="0"/>
              </a:rPr>
              <a:t>fewer cars and more buses</a:t>
            </a: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</a:rPr>
              <a:t>. </a:t>
            </a:r>
            <a:endParaRPr lang="en-US" altLang="zh-CN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7"/>
          <a:stretch>
            <a:fillRect/>
          </a:stretch>
        </p:blipFill>
        <p:spPr>
          <a:xfrm>
            <a:off x="1343472" y="620688"/>
            <a:ext cx="10153128" cy="529728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23" r="20529"/>
          <a:stretch>
            <a:fillRect/>
          </a:stretch>
        </p:blipFill>
        <p:spPr>
          <a:xfrm>
            <a:off x="407368" y="2636912"/>
            <a:ext cx="1728192" cy="91432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495600" y="1916832"/>
            <a:ext cx="784887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rgbClr val="CC00FF"/>
                </a:solidFill>
                <a:cs typeface="Times New Roman" panose="02020603050405020304" pitchFamily="18" charset="0"/>
              </a:rPr>
              <a:t>Will there be more pollution?</a:t>
            </a:r>
            <a:endParaRPr lang="en-US" altLang="zh-CN" b="1" dirty="0" smtClean="0">
              <a:solidFill>
                <a:srgbClr val="CC00FF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rgbClr val="CC00FF"/>
                </a:solidFill>
                <a:cs typeface="Times New Roman" panose="02020603050405020304" pitchFamily="18" charset="0"/>
              </a:rPr>
              <a:t>Will the air be cleaner?</a:t>
            </a:r>
            <a:endParaRPr lang="en-US" altLang="zh-CN" b="1" dirty="0" smtClean="0">
              <a:solidFill>
                <a:srgbClr val="CC00FF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rgbClr val="CC00FF"/>
                </a:solidFill>
                <a:cs typeface="Times New Roman" panose="02020603050405020304" pitchFamily="18" charset="0"/>
              </a:rPr>
              <a:t>Will there be more animals in the zoo?</a:t>
            </a:r>
            <a:endParaRPr lang="en-US" altLang="zh-CN" b="1" dirty="0" smtClean="0">
              <a:solidFill>
                <a:srgbClr val="CC00FF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rgbClr val="CC00FF"/>
                </a:solidFill>
                <a:cs typeface="Times New Roman" panose="02020603050405020304" pitchFamily="18" charset="0"/>
              </a:rPr>
              <a:t>Will our city become more crowded?</a:t>
            </a:r>
            <a:endParaRPr lang="en-US" altLang="zh-CN" b="1" dirty="0" smtClean="0">
              <a:solidFill>
                <a:srgbClr val="CC00FF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rgbClr val="CC00FF"/>
                </a:solidFill>
                <a:cs typeface="Times New Roman" panose="02020603050405020304" pitchFamily="18" charset="0"/>
              </a:rPr>
              <a:t>Will more people drive their cars to work?</a:t>
            </a:r>
            <a:endParaRPr lang="zh-CN" altLang="en-US" b="1" dirty="0">
              <a:solidFill>
                <a:srgbClr val="CC00FF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3352" y="1216374"/>
            <a:ext cx="11089232" cy="62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b="1" dirty="0">
                <a:solidFill>
                  <a:srgbClr val="0000FF"/>
                </a:solidFill>
                <a:cs typeface="Times New Roman" panose="02020603050405020304" pitchFamily="18" charset="0"/>
              </a:rPr>
              <a:t>Ⅰ</a:t>
            </a:r>
            <a:r>
              <a:rPr lang="en-US" altLang="zh-CN" b="1" dirty="0">
                <a:solidFill>
                  <a:srgbClr val="0000FF"/>
                </a:solidFill>
                <a:cs typeface="Times New Roman" panose="02020603050405020304" pitchFamily="18" charset="0"/>
              </a:rPr>
              <a:t>. </a:t>
            </a:r>
            <a:r>
              <a:rPr lang="zh-CN" altLang="zh-CN" b="1" dirty="0">
                <a:solidFill>
                  <a:srgbClr val="0000FF"/>
                </a:solidFill>
                <a:cs typeface="Times New Roman" panose="02020603050405020304" pitchFamily="18" charset="0"/>
              </a:rPr>
              <a:t>根据语境及所给汉语提示，写出所缺内容</a:t>
            </a:r>
            <a:r>
              <a:rPr lang="zh-CN" altLang="zh-CN" b="1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。</a:t>
            </a:r>
            <a:endParaRPr lang="zh-CN" altLang="zh-CN" b="1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5360" y="1936454"/>
            <a:ext cx="11377264" cy="4228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1. </a:t>
            </a:r>
            <a:r>
              <a:rPr lang="en-US" altLang="zh-CN" b="1" dirty="0" smtClean="0">
                <a:cs typeface="Times New Roman" panose="02020603050405020304" pitchFamily="18" charset="0"/>
              </a:rPr>
              <a:t>___________________________________(</a:t>
            </a:r>
            <a:r>
              <a:rPr lang="zh-CN" altLang="zh-CN" b="1" dirty="0">
                <a:cs typeface="Times New Roman" panose="02020603050405020304" pitchFamily="18" charset="0"/>
              </a:rPr>
              <a:t>未来将有更少的学校</a:t>
            </a:r>
            <a:r>
              <a:rPr lang="en-US" altLang="zh-CN" b="1" dirty="0">
                <a:cs typeface="Times New Roman" panose="02020603050405020304" pitchFamily="18" charset="0"/>
              </a:rPr>
              <a:t>) because children will study at home on computers.</a:t>
            </a:r>
            <a:endParaRPr lang="zh-CN" altLang="zh-CN" b="1" dirty="0">
              <a:cs typeface="Times New Roman" panose="02020603050405020304" pitchFamily="18" charset="0"/>
            </a:endParaRPr>
          </a:p>
          <a:p>
            <a:pPr marL="361950" indent="-361950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2. We must be quick. ______________________ (</a:t>
            </a:r>
            <a:r>
              <a:rPr lang="zh-CN" altLang="zh-CN" b="1" dirty="0">
                <a:cs typeface="Times New Roman" panose="02020603050405020304" pitchFamily="18" charset="0"/>
              </a:rPr>
              <a:t>几乎没有时间了</a:t>
            </a:r>
            <a:r>
              <a:rPr lang="en-US" altLang="zh-CN" b="1" dirty="0">
                <a:cs typeface="Times New Roman" panose="02020603050405020304" pitchFamily="18" charset="0"/>
              </a:rPr>
              <a:t>).</a:t>
            </a:r>
            <a:endParaRPr lang="zh-CN" altLang="zh-CN" b="1" dirty="0">
              <a:cs typeface="Times New Roman" panose="02020603050405020304" pitchFamily="18" charset="0"/>
            </a:endParaRPr>
          </a:p>
          <a:p>
            <a:pPr marL="361950" indent="-361950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3. I enjoy my life here. ______________________(</a:t>
            </a:r>
            <a:r>
              <a:rPr lang="zh-CN" altLang="zh-CN" b="1" dirty="0">
                <a:cs typeface="Times New Roman" panose="02020603050405020304" pitchFamily="18" charset="0"/>
              </a:rPr>
              <a:t>我有几个好朋友</a:t>
            </a:r>
            <a:r>
              <a:rPr lang="en-US" altLang="zh-CN" b="1" dirty="0">
                <a:cs typeface="Times New Roman" panose="02020603050405020304" pitchFamily="18" charset="0"/>
              </a:rPr>
              <a:t>) and we see each other quite often.</a:t>
            </a:r>
            <a:endParaRPr lang="zh-CN" altLang="zh-CN" b="1" dirty="0">
              <a:cs typeface="Times New Roman" panose="02020603050405020304" pitchFamily="18" charset="0"/>
            </a:endParaRPr>
          </a:p>
          <a:p>
            <a:pPr marL="361950" indent="-361950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4. You need </a:t>
            </a:r>
            <a:r>
              <a:rPr lang="en-US" altLang="zh-CN" b="1" dirty="0" smtClean="0">
                <a:cs typeface="Times New Roman" panose="02020603050405020304" pitchFamily="18" charset="0"/>
              </a:rPr>
              <a:t>________________________(</a:t>
            </a:r>
            <a:r>
              <a:rPr lang="zh-CN" altLang="zh-CN" b="1" dirty="0">
                <a:cs typeface="Times New Roman" panose="02020603050405020304" pitchFamily="18" charset="0"/>
              </a:rPr>
              <a:t>多听少说</a:t>
            </a:r>
            <a:r>
              <a:rPr lang="en-US" altLang="zh-CN" b="1" dirty="0" smtClean="0">
                <a:cs typeface="Times New Roman" panose="02020603050405020304" pitchFamily="18" charset="0"/>
              </a:rPr>
              <a:t>).</a:t>
            </a:r>
            <a:endParaRPr lang="zh-CN" altLang="zh-CN" b="1" dirty="0"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31404" y="1899989"/>
            <a:ext cx="7308812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There </a:t>
            </a:r>
            <a:r>
              <a:rPr lang="en-US" altLang="zh-CN" b="1" dirty="0">
                <a:solidFill>
                  <a:srgbClr val="FF0000"/>
                </a:solidFill>
              </a:rPr>
              <a:t>will be fewer schools in the </a:t>
            </a:r>
            <a:r>
              <a:rPr lang="en-US" altLang="zh-CN" b="1" dirty="0" smtClean="0">
                <a:solidFill>
                  <a:srgbClr val="FF0000"/>
                </a:solidFill>
              </a:rPr>
              <a:t>future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95800" y="3088582"/>
            <a:ext cx="3888432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There </a:t>
            </a:r>
            <a:r>
              <a:rPr lang="en-US" altLang="zh-CN" b="1" dirty="0">
                <a:solidFill>
                  <a:srgbClr val="FF0000"/>
                </a:solidFill>
              </a:rPr>
              <a:t>is little </a:t>
            </a:r>
            <a:r>
              <a:rPr lang="en-US" altLang="zh-CN" b="1" dirty="0" smtClean="0">
                <a:solidFill>
                  <a:srgbClr val="FF0000"/>
                </a:solidFill>
              </a:rPr>
              <a:t>time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85810" y="4277526"/>
            <a:ext cx="4680520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I </a:t>
            </a:r>
            <a:r>
              <a:rPr lang="en-US" altLang="zh-CN" b="1" dirty="0">
                <a:solidFill>
                  <a:srgbClr val="FF0000"/>
                </a:solidFill>
              </a:rPr>
              <a:t>have a few good </a:t>
            </a:r>
            <a:r>
              <a:rPr lang="en-US" altLang="zh-CN" b="1" dirty="0" smtClean="0">
                <a:solidFill>
                  <a:srgbClr val="FF0000"/>
                </a:solidFill>
              </a:rPr>
              <a:t>friends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95600" y="5429654"/>
            <a:ext cx="5040560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to </a:t>
            </a:r>
            <a:r>
              <a:rPr lang="en-US" altLang="zh-CN" b="1" dirty="0">
                <a:solidFill>
                  <a:srgbClr val="FF0000"/>
                </a:solidFill>
              </a:rPr>
              <a:t>listen more and talk </a:t>
            </a:r>
            <a:r>
              <a:rPr lang="en-US" altLang="zh-CN" b="1" dirty="0" smtClean="0">
                <a:solidFill>
                  <a:srgbClr val="FF0000"/>
                </a:solidFill>
              </a:rPr>
              <a:t>less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792" y="316490"/>
            <a:ext cx="3005891" cy="9218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79376" y="1268760"/>
            <a:ext cx="11377264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5</a:t>
            </a:r>
            <a:r>
              <a:rPr lang="en-US" altLang="zh-CN" b="1" dirty="0">
                <a:cs typeface="Times New Roman" panose="02020603050405020304" pitchFamily="18" charset="0"/>
              </a:rPr>
              <a:t>. </a:t>
            </a:r>
            <a:r>
              <a:rPr lang="en-US" altLang="zh-CN" b="1" dirty="0" smtClean="0">
                <a:cs typeface="Times New Roman" panose="02020603050405020304" pitchFamily="18" charset="0"/>
              </a:rPr>
              <a:t>__________________________(</a:t>
            </a:r>
            <a:r>
              <a:rPr lang="zh-CN" altLang="zh-CN" b="1" dirty="0">
                <a:cs typeface="Times New Roman" panose="02020603050405020304" pitchFamily="18" charset="0"/>
              </a:rPr>
              <a:t>我不会告诉任何人</a:t>
            </a:r>
            <a:r>
              <a:rPr lang="en-US" altLang="zh-CN" b="1" dirty="0">
                <a:cs typeface="Times New Roman" panose="02020603050405020304" pitchFamily="18" charset="0"/>
              </a:rPr>
              <a:t>). I promise.</a:t>
            </a:r>
            <a:endParaRPr lang="zh-CN" altLang="zh-CN" b="1" dirty="0">
              <a:cs typeface="Times New Roman" panose="02020603050405020304" pitchFamily="18" charset="0"/>
            </a:endParaRPr>
          </a:p>
          <a:p>
            <a:pPr marL="361950" indent="-361950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6. —Hello. Can I speak to Kate, please?</a:t>
            </a:r>
            <a:endParaRPr lang="zh-CN" altLang="zh-CN" b="1" dirty="0">
              <a:cs typeface="Times New Roman" panose="02020603050405020304" pitchFamily="18" charset="0"/>
            </a:endParaRPr>
          </a:p>
          <a:p>
            <a:pPr marL="361950" indent="-361950"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   —</a:t>
            </a:r>
            <a:r>
              <a:rPr lang="en-US" altLang="zh-CN" b="1" dirty="0">
                <a:cs typeface="Times New Roman" panose="02020603050405020304" pitchFamily="18" charset="0"/>
              </a:rPr>
              <a:t>Just a minute. ______________________(</a:t>
            </a:r>
            <a:r>
              <a:rPr lang="zh-CN" altLang="zh-CN" b="1" dirty="0">
                <a:cs typeface="Times New Roman" panose="02020603050405020304" pitchFamily="18" charset="0"/>
              </a:rPr>
              <a:t>我去叫她</a:t>
            </a:r>
            <a:r>
              <a:rPr lang="en-US" altLang="zh-CN" b="1" dirty="0">
                <a:cs typeface="Times New Roman" panose="02020603050405020304" pitchFamily="18" charset="0"/>
              </a:rPr>
              <a:t>).</a:t>
            </a:r>
            <a:endParaRPr lang="zh-CN" altLang="zh-CN" b="1" dirty="0">
              <a:cs typeface="Times New Roman" panose="02020603050405020304" pitchFamily="18" charset="0"/>
            </a:endParaRPr>
          </a:p>
          <a:p>
            <a:pPr marL="361950" indent="-361950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7. —Goodbye! Have a nice holiday.</a:t>
            </a:r>
            <a:endParaRPr lang="zh-CN" altLang="zh-CN" b="1" dirty="0">
              <a:cs typeface="Times New Roman" panose="02020603050405020304" pitchFamily="18" charset="0"/>
            </a:endParaRPr>
          </a:p>
          <a:p>
            <a:pPr marL="361950" indent="-361950"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   —</a:t>
            </a:r>
            <a:r>
              <a:rPr lang="en-US" altLang="zh-CN" b="1" dirty="0">
                <a:cs typeface="Times New Roman" panose="02020603050405020304" pitchFamily="18" charset="0"/>
              </a:rPr>
              <a:t>Thanks. </a:t>
            </a:r>
            <a:r>
              <a:rPr lang="en-US" altLang="zh-CN" b="1" dirty="0" smtClean="0">
                <a:cs typeface="Times New Roman" panose="02020603050405020304" pitchFamily="18" charset="0"/>
              </a:rPr>
              <a:t>_________________________________________ 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marL="361950" indent="-361950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cs typeface="Times New Roman" panose="02020603050405020304" pitchFamily="18" charset="0"/>
              </a:rPr>
              <a:t>       (</a:t>
            </a:r>
            <a:r>
              <a:rPr lang="zh-CN" altLang="zh-CN" b="1" dirty="0">
                <a:cs typeface="Times New Roman" panose="02020603050405020304" pitchFamily="18" charset="0"/>
              </a:rPr>
              <a:t>我会给你寄一张卡片</a:t>
            </a:r>
            <a:r>
              <a:rPr lang="en-US" altLang="zh-CN" b="1" dirty="0">
                <a:cs typeface="Times New Roman" panose="02020603050405020304" pitchFamily="18" charset="0"/>
              </a:rPr>
              <a:t>) </a:t>
            </a:r>
            <a:r>
              <a:rPr lang="en-US" altLang="zh-CN" b="1" dirty="0" smtClean="0">
                <a:cs typeface="Times New Roman" panose="02020603050405020304" pitchFamily="18" charset="0"/>
              </a:rPr>
              <a:t>when </a:t>
            </a:r>
            <a:r>
              <a:rPr lang="en-US" altLang="zh-CN" b="1" dirty="0">
                <a:cs typeface="Times New Roman" panose="02020603050405020304" pitchFamily="18" charset="0"/>
              </a:rPr>
              <a:t>I get there</a:t>
            </a:r>
            <a:r>
              <a:rPr lang="en-US" altLang="zh-CN" b="1" dirty="0" smtClean="0">
                <a:cs typeface="Times New Roman" panose="02020603050405020304" pitchFamily="18" charset="0"/>
              </a:rPr>
              <a:t>.</a:t>
            </a:r>
            <a:endParaRPr lang="zh-CN" altLang="zh-CN" b="1" dirty="0"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3432" y="1268760"/>
            <a:ext cx="5544616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I </a:t>
            </a:r>
            <a:r>
              <a:rPr lang="en-US" altLang="zh-CN" b="1" dirty="0">
                <a:solidFill>
                  <a:srgbClr val="FF0000"/>
                </a:solidFill>
              </a:rPr>
              <a:t>won’t tell anyone / </a:t>
            </a:r>
            <a:r>
              <a:rPr lang="en-US" altLang="zh-CN" b="1" dirty="0" smtClean="0">
                <a:solidFill>
                  <a:srgbClr val="FF0000"/>
                </a:solidFill>
              </a:rPr>
              <a:t>anybody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39816" y="2420888"/>
            <a:ext cx="2844316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I </a:t>
            </a:r>
            <a:r>
              <a:rPr lang="en-US" altLang="zh-CN" b="1" dirty="0">
                <a:solidFill>
                  <a:srgbClr val="FF0000"/>
                </a:solidFill>
              </a:rPr>
              <a:t>will get </a:t>
            </a:r>
            <a:r>
              <a:rPr lang="en-US" altLang="zh-CN" b="1" dirty="0" smtClean="0">
                <a:solidFill>
                  <a:srgbClr val="FF0000"/>
                </a:solidFill>
              </a:rPr>
              <a:t>her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55640" y="3573016"/>
            <a:ext cx="8536502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I </a:t>
            </a:r>
            <a:r>
              <a:rPr lang="en-US" altLang="zh-CN" b="1" dirty="0">
                <a:solidFill>
                  <a:srgbClr val="FF0000"/>
                </a:solidFill>
              </a:rPr>
              <a:t>will send you a card / I will send a card to </a:t>
            </a:r>
            <a:r>
              <a:rPr lang="en-US" altLang="zh-CN" b="1" dirty="0" smtClean="0">
                <a:solidFill>
                  <a:srgbClr val="FF0000"/>
                </a:solidFill>
              </a:rPr>
              <a:t>you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3352" y="476672"/>
            <a:ext cx="11593288" cy="1217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b="1">
                <a:cs typeface="Times New Roman" panose="02020603050405020304" pitchFamily="18" charset="0"/>
              </a:defRPr>
            </a:lvl1pPr>
          </a:lstStyle>
          <a:p>
            <a:r>
              <a:rPr lang="zh-CN" altLang="zh-CN" dirty="0">
                <a:solidFill>
                  <a:srgbClr val="0000FF"/>
                </a:solidFill>
              </a:rPr>
              <a:t>Ⅱ</a:t>
            </a:r>
            <a:r>
              <a:rPr lang="en-US" altLang="zh-CN" dirty="0">
                <a:solidFill>
                  <a:srgbClr val="0000FF"/>
                </a:solidFill>
              </a:rPr>
              <a:t>. </a:t>
            </a:r>
            <a:r>
              <a:rPr lang="zh-CN" altLang="zh-CN" dirty="0">
                <a:solidFill>
                  <a:srgbClr val="0000FF"/>
                </a:solidFill>
              </a:rPr>
              <a:t>根据短文内容，用括号内所给动词的正确时态填空，使短文完整、通顺。</a:t>
            </a:r>
            <a:endParaRPr lang="zh-CN" altLang="zh-CN" dirty="0">
              <a:solidFill>
                <a:srgbClr val="0000FF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5360" y="1656910"/>
            <a:ext cx="11521280" cy="4819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b="1">
                <a:cs typeface="Times New Roman" panose="02020603050405020304" pitchFamily="18" charset="0"/>
              </a:defRPr>
            </a:lvl1pPr>
          </a:lstStyle>
          <a:p>
            <a:pPr algn="r"/>
            <a:r>
              <a:rPr lang="en-US" altLang="zh-CN" dirty="0"/>
              <a:t>Monday, November 2nd</a:t>
            </a:r>
            <a:endParaRPr lang="zh-CN" altLang="zh-CN" dirty="0"/>
          </a:p>
          <a:p>
            <a:r>
              <a:rPr lang="en-US" altLang="zh-CN" dirty="0"/>
              <a:t>Dear Diary,</a:t>
            </a:r>
            <a:endParaRPr lang="zh-CN" altLang="zh-CN" dirty="0"/>
          </a:p>
          <a:p>
            <a:r>
              <a:rPr lang="en-US" altLang="zh-CN" dirty="0" smtClean="0"/>
              <a:t>    I’m </a:t>
            </a:r>
            <a:r>
              <a:rPr lang="en-US" altLang="zh-CN" dirty="0"/>
              <a:t>angry with my parents again. They (1)_______(be) so strict with me. They don’t let me do anything that has nothing to do with my studies. I wish I could (2)_______(have) my own apartment. I hope there (3)_______(be) a</a:t>
            </a:r>
            <a:r>
              <a:rPr lang="en-US" altLang="zh-CN"/>
              <a:t> </a:t>
            </a:r>
            <a:r>
              <a:rPr lang="en-US" altLang="zh-CN" smtClean="0"/>
              <a:t>pretty </a:t>
            </a:r>
            <a:r>
              <a:rPr lang="en-US" altLang="zh-CN" dirty="0"/>
              <a:t>bedroom, a comfortable sofa and a big TV in my apartment. I (4)_______(think) my life will be different and exciting. </a:t>
            </a:r>
            <a:endParaRPr lang="zh-CN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8472264" y="2818503"/>
            <a:ext cx="1080120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are</a:t>
            </a:r>
            <a:r>
              <a:rPr lang="en-US" altLang="zh-CN" b="1" dirty="0">
                <a:solidFill>
                  <a:srgbClr val="FF0000"/>
                </a:solidFill>
              </a:rPr>
              <a:t> 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60096" y="3983115"/>
            <a:ext cx="1152128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have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59896" y="4595995"/>
            <a:ext cx="1368152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will be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5440" y="5748123"/>
            <a:ext cx="1224136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think</a:t>
            </a:r>
            <a:r>
              <a:rPr lang="en-US" altLang="zh-CN" b="1" dirty="0">
                <a:solidFill>
                  <a:srgbClr val="FF0000"/>
                </a:solidFill>
              </a:rPr>
              <a:t> 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79376" y="1268760"/>
            <a:ext cx="11305256" cy="4228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b="1"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 smtClean="0"/>
              <a:t>After </a:t>
            </a:r>
            <a:r>
              <a:rPr lang="en-US" altLang="zh-CN" dirty="0"/>
              <a:t>college, I (5</a:t>
            </a:r>
            <a:r>
              <a:rPr lang="en-US" altLang="zh-CN" dirty="0" smtClean="0"/>
              <a:t>)__________(</a:t>
            </a:r>
            <a:r>
              <a:rPr lang="en-US" altLang="zh-CN" dirty="0"/>
              <a:t>become) a travel (</a:t>
            </a:r>
            <a:r>
              <a:rPr lang="zh-CN" altLang="zh-CN" dirty="0"/>
              <a:t>旅行</a:t>
            </a:r>
            <a:r>
              <a:rPr lang="en-US" altLang="zh-CN" dirty="0"/>
              <a:t>) writer because I like traveling and writing. I (6)_______(fly) to different cities around the world and I (7</a:t>
            </a:r>
            <a:r>
              <a:rPr lang="en-US" altLang="zh-CN" dirty="0" smtClean="0"/>
              <a:t>)_________(</a:t>
            </a:r>
            <a:r>
              <a:rPr lang="en-US" altLang="zh-CN" dirty="0"/>
              <a:t>meet) interesting and famous people. (8</a:t>
            </a:r>
            <a:r>
              <a:rPr lang="en-US" altLang="zh-CN" dirty="0" smtClean="0"/>
              <a:t>)________(</a:t>
            </a:r>
            <a:r>
              <a:rPr lang="en-US" altLang="zh-CN" dirty="0"/>
              <a:t>sound) great, doesn’t it? What’s more, I (9</a:t>
            </a:r>
            <a:r>
              <a:rPr lang="en-US" altLang="zh-CN" dirty="0" smtClean="0"/>
              <a:t>)_________(</a:t>
            </a:r>
            <a:r>
              <a:rPr lang="en-US" altLang="zh-CN" dirty="0"/>
              <a:t>take) up cooking because I like eating delicious food. I will learn to ... Oh, I can’t (10</a:t>
            </a:r>
            <a:r>
              <a:rPr lang="en-US" altLang="zh-CN" dirty="0" smtClean="0"/>
              <a:t>)________(</a:t>
            </a:r>
            <a:r>
              <a:rPr lang="en-US" altLang="zh-CN" dirty="0"/>
              <a:t>wait) to be older.</a:t>
            </a:r>
            <a:endParaRPr lang="zh-CN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3575720" y="1268760"/>
            <a:ext cx="2376264" cy="631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will become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08168" y="1844824"/>
            <a:ext cx="1800200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will </a:t>
            </a:r>
            <a:r>
              <a:rPr lang="en-US" altLang="zh-CN" b="1" dirty="0">
                <a:solidFill>
                  <a:srgbClr val="FF0000"/>
                </a:solidFill>
              </a:rPr>
              <a:t>fly 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752184" y="2437249"/>
            <a:ext cx="1908212" cy="631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will meet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28048" y="3052549"/>
            <a:ext cx="1512168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Sounds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63952" y="3609832"/>
            <a:ext cx="1800200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will </a:t>
            </a:r>
            <a:r>
              <a:rPr lang="en-US" altLang="zh-CN" b="1" dirty="0">
                <a:solidFill>
                  <a:srgbClr val="FF0000"/>
                </a:solidFill>
              </a:rPr>
              <a:t>take 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31504" y="4797152"/>
            <a:ext cx="1152128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wait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1682548" y="2852936"/>
            <a:ext cx="8712968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 smtClean="0"/>
              <a:t>Write a short passage about what you think a city in the future will be like.</a:t>
            </a:r>
            <a:endParaRPr lang="en-US" altLang="zh-CN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71" y="1124744"/>
            <a:ext cx="5790721" cy="140196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99456" y="764704"/>
            <a:ext cx="9073008" cy="4819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sky </a:t>
            </a:r>
            <a:r>
              <a:rPr lang="en-US" altLang="zh-CN" b="1" i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n. 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天空</a:t>
            </a:r>
            <a:endParaRPr lang="en-US" altLang="zh-CN" b="1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sky</a:t>
            </a:r>
            <a:r>
              <a:rPr lang="zh-CN" altLang="en-US" b="1" dirty="0">
                <a:solidFill>
                  <a:srgbClr val="FF0000"/>
                </a:solidFill>
                <a:cs typeface="Times New Roman" panose="02020603050405020304" pitchFamily="18" charset="0"/>
              </a:rPr>
              <a:t>的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复数形式</a:t>
            </a:r>
            <a:r>
              <a:rPr lang="zh-CN" altLang="en-US" b="1" dirty="0" smtClean="0">
                <a:cs typeface="Times New Roman" panose="02020603050405020304" pitchFamily="18" charset="0"/>
              </a:rPr>
              <a:t>可用来描述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天气或某处的天空状况</a:t>
            </a:r>
            <a:endParaRPr lang="en-US" altLang="zh-CN" b="1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e.g. a </a:t>
            </a:r>
            <a:r>
              <a:rPr lang="en-US" altLang="zh-CN" b="1" dirty="0">
                <a:cs typeface="Times New Roman" panose="02020603050405020304" pitchFamily="18" charset="0"/>
              </a:rPr>
              <a:t>land of blue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skies</a:t>
            </a:r>
            <a:r>
              <a:rPr lang="en-US" altLang="zh-CN" b="1" dirty="0">
                <a:cs typeface="Times New Roman" panose="02020603050405020304" pitchFamily="18" charset="0"/>
              </a:rPr>
              <a:t> and warm </a:t>
            </a:r>
            <a:r>
              <a:rPr lang="en-US" altLang="zh-CN" b="1" dirty="0" smtClean="0">
                <a:cs typeface="Times New Roman" panose="02020603050405020304" pitchFamily="18" charset="0"/>
              </a:rPr>
              <a:t>sunshine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cs typeface="Times New Roman" panose="02020603050405020304" pitchFamily="18" charset="0"/>
              </a:rPr>
              <a:t>       拥有</a:t>
            </a:r>
            <a:r>
              <a:rPr lang="zh-CN" altLang="en-US" b="1" dirty="0">
                <a:cs typeface="Times New Roman" panose="02020603050405020304" pitchFamily="18" charset="0"/>
              </a:rPr>
              <a:t>蔚蓝色天空和温暖阳光的土地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当只表示“天空”时，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sky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常用单数形式</a:t>
            </a:r>
            <a:endParaRPr lang="en-US" altLang="zh-CN" b="1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in the sky </a:t>
            </a:r>
            <a:r>
              <a:rPr lang="zh-CN" altLang="en-US" b="1" dirty="0" smtClean="0">
                <a:cs typeface="Times New Roman" panose="02020603050405020304" pitchFamily="18" charset="0"/>
              </a:rPr>
              <a:t>在天空中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e.g. There </a:t>
            </a:r>
            <a:r>
              <a:rPr lang="en-US" altLang="zh-CN" b="1" dirty="0">
                <a:cs typeface="Times New Roman" panose="02020603050405020304" pitchFamily="18" charset="0"/>
              </a:rPr>
              <a:t>wasn't a cloud in the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sky</a:t>
            </a:r>
            <a:r>
              <a:rPr lang="en-US" altLang="zh-CN" b="1" dirty="0" smtClean="0">
                <a:cs typeface="Times New Roman" panose="02020603050405020304" pitchFamily="18" charset="0"/>
              </a:rPr>
              <a:t>.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cs typeface="Times New Roman" panose="02020603050405020304" pitchFamily="18" charset="0"/>
              </a:rPr>
              <a:t>       天空</a:t>
            </a:r>
            <a:r>
              <a:rPr lang="zh-CN" altLang="en-US" b="1" dirty="0">
                <a:cs typeface="Times New Roman" panose="02020603050405020304" pitchFamily="18" charset="0"/>
              </a:rPr>
              <a:t>中晴朗无云。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184" y="3861048"/>
            <a:ext cx="3510810" cy="23173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11624" y="332656"/>
            <a:ext cx="66097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n-lt"/>
              </a:rPr>
              <a:t>Try to find the rules</a:t>
            </a:r>
            <a:endParaRPr lang="en-US" altLang="zh-CN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15480" y="1419858"/>
            <a:ext cx="95050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rgbClr val="0000FF"/>
                </a:solidFill>
              </a:rPr>
              <a:t>肯定句：</a:t>
            </a:r>
            <a:endParaRPr lang="en-US" altLang="zh-CN" b="1" dirty="0" smtClean="0">
              <a:solidFill>
                <a:srgbClr val="0000FF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/>
              <a:t>We </a:t>
            </a:r>
            <a:r>
              <a:rPr lang="en-US" altLang="zh-CN" b="1" dirty="0" smtClean="0">
                <a:solidFill>
                  <a:srgbClr val="FF0000"/>
                </a:solidFill>
              </a:rPr>
              <a:t>will</a:t>
            </a:r>
            <a:r>
              <a:rPr lang="en-US" altLang="zh-CN" b="1" dirty="0" smtClean="0"/>
              <a:t> </a:t>
            </a:r>
            <a:r>
              <a:rPr lang="en-US" altLang="zh-CN" b="1" dirty="0" smtClean="0">
                <a:solidFill>
                  <a:srgbClr val="0070C0"/>
                </a:solidFill>
              </a:rPr>
              <a:t>have</a:t>
            </a:r>
            <a:r>
              <a:rPr lang="en-US" altLang="zh-CN" b="1" dirty="0" smtClean="0"/>
              <a:t> robots in our homes in 100 years.</a:t>
            </a:r>
            <a:endParaRPr lang="en-US" altLang="zh-CN" b="1" dirty="0" smtClean="0"/>
          </a:p>
          <a:p>
            <a:pPr>
              <a:lnSpc>
                <a:spcPct val="120000"/>
              </a:lnSpc>
            </a:pPr>
            <a:r>
              <a:rPr lang="en-US" altLang="zh-CN" b="1" dirty="0" smtClean="0"/>
              <a:t>My uncle </a:t>
            </a:r>
            <a:r>
              <a:rPr lang="en-US" altLang="zh-CN" b="1" dirty="0" smtClean="0">
                <a:solidFill>
                  <a:srgbClr val="FF0000"/>
                </a:solidFill>
              </a:rPr>
              <a:t>will</a:t>
            </a:r>
            <a:r>
              <a:rPr lang="en-US" altLang="zh-CN" b="1" dirty="0" smtClean="0"/>
              <a:t> </a:t>
            </a:r>
            <a:r>
              <a:rPr lang="en-US" altLang="zh-CN" b="1" dirty="0" smtClean="0">
                <a:solidFill>
                  <a:srgbClr val="0070C0"/>
                </a:solidFill>
              </a:rPr>
              <a:t>com</a:t>
            </a:r>
            <a:r>
              <a:rPr lang="en-US" altLang="zh-CN" b="1" dirty="0">
                <a:solidFill>
                  <a:srgbClr val="0070C0"/>
                </a:solidFill>
              </a:rPr>
              <a:t>e</a:t>
            </a:r>
            <a:r>
              <a:rPr lang="en-US" altLang="zh-CN" b="1" dirty="0" smtClean="0"/>
              <a:t> to Beijing next week.</a:t>
            </a:r>
            <a:endParaRPr lang="en-US" altLang="zh-CN" b="1" dirty="0" smtClean="0"/>
          </a:p>
          <a:p>
            <a:pPr>
              <a:lnSpc>
                <a:spcPct val="120000"/>
              </a:lnSpc>
            </a:pPr>
            <a:r>
              <a:rPr lang="en-US" altLang="zh-CN" b="1" dirty="0" smtClean="0"/>
              <a:t>They </a:t>
            </a:r>
            <a:r>
              <a:rPr lang="en-US" altLang="zh-CN" b="1" dirty="0" smtClean="0">
                <a:solidFill>
                  <a:srgbClr val="FF0000"/>
                </a:solidFill>
              </a:rPr>
              <a:t>will </a:t>
            </a:r>
            <a:r>
              <a:rPr lang="en-US" altLang="zh-CN" b="1" dirty="0" smtClean="0">
                <a:solidFill>
                  <a:srgbClr val="0070C0"/>
                </a:solidFill>
              </a:rPr>
              <a:t>study</a:t>
            </a:r>
            <a:r>
              <a:rPr lang="en-US" altLang="zh-CN" b="1" dirty="0" smtClean="0"/>
              <a:t> at home on computers in the future.</a:t>
            </a:r>
            <a:endParaRPr lang="en-US" altLang="zh-CN" b="1" dirty="0" smtClean="0"/>
          </a:p>
          <a:p>
            <a:pPr>
              <a:lnSpc>
                <a:spcPct val="120000"/>
              </a:lnSpc>
            </a:pPr>
            <a:r>
              <a:rPr lang="en-US" altLang="zh-CN" b="1" dirty="0" smtClean="0"/>
              <a:t>The environment </a:t>
            </a:r>
            <a:r>
              <a:rPr lang="en-US" altLang="zh-CN" b="1" dirty="0" smtClean="0">
                <a:solidFill>
                  <a:srgbClr val="FF0000"/>
                </a:solidFill>
              </a:rPr>
              <a:t>will</a:t>
            </a:r>
            <a:r>
              <a:rPr lang="en-US" altLang="zh-CN" b="1" dirty="0" smtClean="0"/>
              <a:t> </a:t>
            </a:r>
            <a:r>
              <a:rPr lang="en-US" altLang="zh-CN" b="1" dirty="0" smtClean="0">
                <a:solidFill>
                  <a:srgbClr val="0070C0"/>
                </a:solidFill>
              </a:rPr>
              <a:t>be</a:t>
            </a:r>
            <a:r>
              <a:rPr lang="en-US" altLang="zh-CN" b="1" dirty="0" smtClean="0"/>
              <a:t> in great danger.</a:t>
            </a:r>
            <a:endParaRPr lang="zh-CN" altLang="en-US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1415480" y="4372186"/>
            <a:ext cx="9505056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rgbClr val="0000FF"/>
                </a:solidFill>
              </a:rPr>
              <a:t>否定句：</a:t>
            </a:r>
            <a:endParaRPr lang="en-US" altLang="zh-CN" b="1" dirty="0" smtClean="0">
              <a:solidFill>
                <a:srgbClr val="0000FF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/>
              <a:t>We </a:t>
            </a:r>
            <a:r>
              <a:rPr lang="en-US" altLang="zh-CN" b="1" dirty="0" smtClean="0">
                <a:solidFill>
                  <a:srgbClr val="FF0000"/>
                </a:solidFill>
              </a:rPr>
              <a:t>won’t</a:t>
            </a:r>
            <a:r>
              <a:rPr lang="en-US" altLang="zh-CN" b="1" dirty="0" smtClean="0"/>
              <a:t> </a:t>
            </a:r>
            <a:r>
              <a:rPr lang="en-US" altLang="zh-CN" b="1" dirty="0" smtClean="0">
                <a:solidFill>
                  <a:srgbClr val="0070C0"/>
                </a:solidFill>
              </a:rPr>
              <a:t>use</a:t>
            </a:r>
            <a:r>
              <a:rPr lang="en-US" altLang="zh-CN" b="1" dirty="0" smtClean="0"/>
              <a:t> money in 100 years.</a:t>
            </a:r>
            <a:endParaRPr lang="en-US" altLang="zh-CN" b="1" dirty="0" smtClean="0"/>
          </a:p>
          <a:p>
            <a:pPr>
              <a:lnSpc>
                <a:spcPct val="120000"/>
              </a:lnSpc>
            </a:pPr>
            <a:r>
              <a:rPr lang="en-US" altLang="zh-CN" b="1" dirty="0" smtClean="0"/>
              <a:t>Kids </a:t>
            </a:r>
            <a:r>
              <a:rPr lang="en-US" altLang="zh-CN" b="1" dirty="0" smtClean="0">
                <a:solidFill>
                  <a:srgbClr val="FF0000"/>
                </a:solidFill>
              </a:rPr>
              <a:t>won’t</a:t>
            </a:r>
            <a:r>
              <a:rPr lang="en-US" altLang="zh-CN" b="1" dirty="0" smtClean="0"/>
              <a:t> </a:t>
            </a:r>
            <a:r>
              <a:rPr lang="en-US" altLang="zh-CN" b="1" dirty="0" smtClean="0">
                <a:solidFill>
                  <a:srgbClr val="0070C0"/>
                </a:solidFill>
              </a:rPr>
              <a:t>go</a:t>
            </a:r>
            <a:r>
              <a:rPr lang="en-US" altLang="zh-CN" b="1" dirty="0" smtClean="0"/>
              <a:t> to school in the future.</a:t>
            </a:r>
            <a:endParaRPr lang="zh-CN" altLang="en-US" b="1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991544" y="620688"/>
            <a:ext cx="8208912" cy="541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rgbClr val="0000FF"/>
                </a:solidFill>
              </a:rPr>
              <a:t>一般疑问句：</a:t>
            </a:r>
            <a:endParaRPr lang="en-US" altLang="zh-CN" b="1" dirty="0" smtClean="0">
              <a:solidFill>
                <a:srgbClr val="0000FF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/>
              <a:t>-- </a:t>
            </a:r>
            <a:r>
              <a:rPr lang="en-US" altLang="zh-CN" b="1" dirty="0" smtClean="0">
                <a:solidFill>
                  <a:srgbClr val="FF0000"/>
                </a:solidFill>
              </a:rPr>
              <a:t>Will</a:t>
            </a:r>
            <a:r>
              <a:rPr lang="en-US" altLang="zh-CN" b="1" dirty="0" smtClean="0"/>
              <a:t> people </a:t>
            </a:r>
            <a:r>
              <a:rPr lang="en-US" altLang="zh-CN" b="1" dirty="0" smtClean="0">
                <a:solidFill>
                  <a:srgbClr val="0070C0"/>
                </a:solidFill>
              </a:rPr>
              <a:t>live</a:t>
            </a:r>
            <a:r>
              <a:rPr lang="en-US" altLang="zh-CN" b="1" dirty="0" smtClean="0"/>
              <a:t> to be 200 years old?</a:t>
            </a:r>
            <a:endParaRPr lang="en-US" altLang="zh-CN" b="1" dirty="0" smtClean="0"/>
          </a:p>
          <a:p>
            <a:pPr>
              <a:lnSpc>
                <a:spcPct val="120000"/>
              </a:lnSpc>
            </a:pPr>
            <a:r>
              <a:rPr lang="en-US" altLang="zh-CN" b="1" dirty="0" smtClean="0"/>
              <a:t>-- Yes, they </a:t>
            </a:r>
            <a:r>
              <a:rPr lang="en-US" altLang="zh-CN" b="1" dirty="0" smtClean="0">
                <a:solidFill>
                  <a:srgbClr val="FF0000"/>
                </a:solidFill>
              </a:rPr>
              <a:t>will</a:t>
            </a:r>
            <a:r>
              <a:rPr lang="en-US" altLang="zh-CN" b="1" dirty="0" smtClean="0"/>
              <a:t>.</a:t>
            </a:r>
            <a:endParaRPr lang="en-US" altLang="zh-CN" b="1" dirty="0" smtClean="0"/>
          </a:p>
          <a:p>
            <a:pPr>
              <a:lnSpc>
                <a:spcPct val="120000"/>
              </a:lnSpc>
            </a:pPr>
            <a:r>
              <a:rPr lang="en-US" altLang="zh-CN" b="1" dirty="0" smtClean="0"/>
              <a:t>-- </a:t>
            </a:r>
            <a:r>
              <a:rPr lang="en-US" altLang="zh-CN" b="1" dirty="0" smtClean="0">
                <a:solidFill>
                  <a:srgbClr val="FF0000"/>
                </a:solidFill>
              </a:rPr>
              <a:t>Will</a:t>
            </a:r>
            <a:r>
              <a:rPr lang="en-US" altLang="zh-CN" b="1" dirty="0" smtClean="0"/>
              <a:t> they </a:t>
            </a:r>
            <a:r>
              <a:rPr lang="en-US" altLang="zh-CN" b="1" dirty="0" smtClean="0">
                <a:solidFill>
                  <a:srgbClr val="0070C0"/>
                </a:solidFill>
              </a:rPr>
              <a:t>use</a:t>
            </a:r>
            <a:r>
              <a:rPr lang="en-US" altLang="zh-CN" b="1" dirty="0" smtClean="0"/>
              <a:t> money in 100 years?</a:t>
            </a:r>
            <a:endParaRPr lang="en-US" altLang="zh-CN" b="1" dirty="0" smtClean="0"/>
          </a:p>
          <a:p>
            <a:pPr>
              <a:lnSpc>
                <a:spcPct val="120000"/>
              </a:lnSpc>
            </a:pPr>
            <a:r>
              <a:rPr lang="en-US" altLang="zh-CN" b="1" dirty="0" smtClean="0"/>
              <a:t>-- No, they </a:t>
            </a:r>
            <a:r>
              <a:rPr lang="en-US" altLang="zh-CN" b="1" dirty="0" smtClean="0">
                <a:solidFill>
                  <a:srgbClr val="FF0000"/>
                </a:solidFill>
              </a:rPr>
              <a:t>won’t</a:t>
            </a:r>
            <a:r>
              <a:rPr lang="en-US" altLang="zh-CN" b="1" dirty="0" smtClean="0"/>
              <a:t>.</a:t>
            </a:r>
            <a:endParaRPr lang="en-US" altLang="zh-CN" b="1" dirty="0" smtClean="0"/>
          </a:p>
          <a:p>
            <a:pPr>
              <a:lnSpc>
                <a:spcPct val="120000"/>
              </a:lnSpc>
            </a:pPr>
            <a:r>
              <a:rPr lang="en-US" altLang="zh-CN" b="1" dirty="0" smtClean="0"/>
              <a:t>-- </a:t>
            </a:r>
            <a:r>
              <a:rPr lang="en-US" altLang="zh-CN" b="1" dirty="0" smtClean="0">
                <a:solidFill>
                  <a:srgbClr val="FF0000"/>
                </a:solidFill>
              </a:rPr>
              <a:t>Will </a:t>
            </a:r>
            <a:r>
              <a:rPr lang="en-US" altLang="zh-CN" b="1" dirty="0" smtClean="0"/>
              <a:t>we </a:t>
            </a:r>
            <a:r>
              <a:rPr lang="en-US" altLang="zh-CN" b="1" dirty="0" smtClean="0">
                <a:solidFill>
                  <a:srgbClr val="0070C0"/>
                </a:solidFill>
              </a:rPr>
              <a:t>have</a:t>
            </a:r>
            <a:r>
              <a:rPr lang="en-US" altLang="zh-CN" b="1" dirty="0" smtClean="0"/>
              <a:t> to move to other planets?</a:t>
            </a:r>
            <a:endParaRPr lang="en-US" altLang="zh-CN" b="1" dirty="0" smtClean="0"/>
          </a:p>
          <a:p>
            <a:pPr>
              <a:lnSpc>
                <a:spcPct val="120000"/>
              </a:lnSpc>
            </a:pPr>
            <a:r>
              <a:rPr lang="en-US" altLang="zh-CN" b="1" dirty="0" smtClean="0"/>
              <a:t>-- Yes, maybe we </a:t>
            </a:r>
            <a:r>
              <a:rPr lang="en-US" altLang="zh-CN" b="1" dirty="0" smtClean="0">
                <a:solidFill>
                  <a:srgbClr val="FF0000"/>
                </a:solidFill>
              </a:rPr>
              <a:t>will</a:t>
            </a:r>
            <a:r>
              <a:rPr lang="en-US" altLang="zh-CN" b="1" dirty="0" smtClean="0"/>
              <a:t>.</a:t>
            </a:r>
            <a:endParaRPr lang="en-US" altLang="zh-CN" b="1" dirty="0" smtClean="0"/>
          </a:p>
          <a:p>
            <a:pPr>
              <a:lnSpc>
                <a:spcPct val="120000"/>
              </a:lnSpc>
            </a:pPr>
            <a:r>
              <a:rPr lang="en-US" altLang="zh-CN" b="1" dirty="0" smtClean="0"/>
              <a:t>-- </a:t>
            </a:r>
            <a:r>
              <a:rPr lang="en-US" altLang="zh-CN" b="1" dirty="0" smtClean="0">
                <a:solidFill>
                  <a:srgbClr val="FF0000"/>
                </a:solidFill>
              </a:rPr>
              <a:t>Will</a:t>
            </a:r>
            <a:r>
              <a:rPr lang="en-US" altLang="zh-CN" b="1" dirty="0" smtClean="0"/>
              <a:t> you </a:t>
            </a:r>
            <a:r>
              <a:rPr lang="en-US" altLang="zh-CN" b="1" dirty="0" smtClean="0">
                <a:solidFill>
                  <a:srgbClr val="0070C0"/>
                </a:solidFill>
              </a:rPr>
              <a:t>go</a:t>
            </a:r>
            <a:r>
              <a:rPr lang="en-US" altLang="zh-CN" b="1" dirty="0" smtClean="0"/>
              <a:t> out tomorrow?</a:t>
            </a:r>
            <a:endParaRPr lang="en-US" altLang="zh-CN" b="1" dirty="0" smtClean="0"/>
          </a:p>
          <a:p>
            <a:pPr>
              <a:lnSpc>
                <a:spcPct val="120000"/>
              </a:lnSpc>
            </a:pPr>
            <a:r>
              <a:rPr lang="en-US" altLang="zh-CN" b="1" dirty="0" smtClean="0"/>
              <a:t>-- No, I</a:t>
            </a:r>
            <a:r>
              <a:rPr lang="en-US" altLang="zh-CN" b="1" dirty="0" smtClean="0">
                <a:solidFill>
                  <a:srgbClr val="FF0000"/>
                </a:solidFill>
              </a:rPr>
              <a:t>’ll</a:t>
            </a:r>
            <a:r>
              <a:rPr lang="en-US" altLang="zh-CN" b="1" dirty="0" smtClean="0"/>
              <a:t> not.</a:t>
            </a:r>
            <a:endParaRPr lang="zh-CN" altLang="en-US" b="1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991544" y="620688"/>
            <a:ext cx="8208912" cy="541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0000FF"/>
                </a:solidFill>
              </a:rPr>
              <a:t>特殊</a:t>
            </a:r>
            <a:r>
              <a:rPr lang="zh-CN" altLang="en-US" b="1" dirty="0" smtClean="0">
                <a:solidFill>
                  <a:srgbClr val="0000FF"/>
                </a:solidFill>
              </a:rPr>
              <a:t>疑问句：</a:t>
            </a:r>
            <a:endParaRPr lang="en-US" altLang="zh-CN" b="1" dirty="0" smtClean="0">
              <a:solidFill>
                <a:srgbClr val="0000FF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000000"/>
                </a:solidFill>
              </a:rPr>
              <a:t>-- What </a:t>
            </a:r>
            <a:r>
              <a:rPr lang="en-US" altLang="zh-CN" b="1" dirty="0" smtClean="0">
                <a:solidFill>
                  <a:srgbClr val="FF0000"/>
                </a:solidFill>
              </a:rPr>
              <a:t>will</a:t>
            </a:r>
            <a:r>
              <a:rPr lang="en-US" altLang="zh-CN" b="1" dirty="0" smtClean="0">
                <a:solidFill>
                  <a:srgbClr val="000000"/>
                </a:solidFill>
              </a:rPr>
              <a:t> the future </a:t>
            </a:r>
            <a:r>
              <a:rPr lang="en-US" altLang="zh-CN" b="1" dirty="0" smtClean="0">
                <a:solidFill>
                  <a:srgbClr val="0070C0"/>
                </a:solidFill>
              </a:rPr>
              <a:t>be</a:t>
            </a:r>
            <a:r>
              <a:rPr lang="en-US" altLang="zh-CN" b="1" dirty="0" smtClean="0">
                <a:solidFill>
                  <a:srgbClr val="000000"/>
                </a:solidFill>
              </a:rPr>
              <a:t> like?</a:t>
            </a:r>
            <a:endParaRPr lang="en-US" altLang="zh-CN" b="1" dirty="0" smtClean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000000"/>
                </a:solidFill>
              </a:rPr>
              <a:t>-- Cities </a:t>
            </a:r>
            <a:r>
              <a:rPr lang="en-US" altLang="zh-CN" b="1" dirty="0" smtClean="0">
                <a:solidFill>
                  <a:srgbClr val="FF0000"/>
                </a:solidFill>
              </a:rPr>
              <a:t>will </a:t>
            </a:r>
            <a:r>
              <a:rPr lang="en-US" altLang="zh-CN" b="1" dirty="0" smtClean="0">
                <a:solidFill>
                  <a:srgbClr val="0070C0"/>
                </a:solidFill>
              </a:rPr>
              <a:t>be</a:t>
            </a:r>
            <a:r>
              <a:rPr lang="en-US" altLang="zh-CN" b="1" dirty="0" smtClean="0">
                <a:solidFill>
                  <a:srgbClr val="FF0000"/>
                </a:solidFill>
              </a:rPr>
              <a:t> </a:t>
            </a:r>
            <a:r>
              <a:rPr lang="en-US" altLang="zh-CN" b="1" dirty="0" smtClean="0"/>
              <a:t>more crowded and polluted.</a:t>
            </a:r>
            <a:endParaRPr lang="en-US" altLang="zh-CN" b="1" dirty="0" smtClean="0"/>
          </a:p>
          <a:p>
            <a:pPr>
              <a:lnSpc>
                <a:spcPct val="120000"/>
              </a:lnSpc>
            </a:pPr>
            <a:r>
              <a:rPr lang="en-US" altLang="zh-CN" b="1" dirty="0" smtClean="0"/>
              <a:t>-- What </a:t>
            </a:r>
            <a:r>
              <a:rPr lang="en-US" altLang="zh-CN" b="1" dirty="0" smtClean="0">
                <a:solidFill>
                  <a:srgbClr val="FF0000"/>
                </a:solidFill>
              </a:rPr>
              <a:t>will</a:t>
            </a:r>
            <a:r>
              <a:rPr lang="en-US" altLang="zh-CN" b="1" dirty="0" smtClean="0">
                <a:solidFill>
                  <a:srgbClr val="000000"/>
                </a:solidFill>
              </a:rPr>
              <a:t> your life </a:t>
            </a:r>
            <a:r>
              <a:rPr lang="en-US" altLang="zh-CN" b="1" dirty="0" smtClean="0">
                <a:solidFill>
                  <a:srgbClr val="0070C0"/>
                </a:solidFill>
              </a:rPr>
              <a:t>be</a:t>
            </a:r>
            <a:r>
              <a:rPr lang="en-US" altLang="zh-CN" b="1" dirty="0" smtClean="0">
                <a:solidFill>
                  <a:srgbClr val="000000"/>
                </a:solidFill>
              </a:rPr>
              <a:t> like in 10 years?</a:t>
            </a:r>
            <a:endParaRPr lang="en-US" altLang="zh-CN" b="1" dirty="0" smtClean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000000"/>
                </a:solidFill>
              </a:rPr>
              <a:t>-- I think I</a:t>
            </a:r>
            <a:r>
              <a:rPr lang="en-US" altLang="zh-CN" b="1" dirty="0" smtClean="0">
                <a:solidFill>
                  <a:srgbClr val="FF0000"/>
                </a:solidFill>
              </a:rPr>
              <a:t>’ll</a:t>
            </a:r>
            <a:r>
              <a:rPr lang="en-US" altLang="zh-CN" b="1" dirty="0" smtClean="0">
                <a:solidFill>
                  <a:srgbClr val="000000"/>
                </a:solidFill>
              </a:rPr>
              <a:t> </a:t>
            </a:r>
            <a:r>
              <a:rPr lang="en-US" altLang="zh-CN" b="1" dirty="0" smtClean="0">
                <a:solidFill>
                  <a:srgbClr val="0070C0"/>
                </a:solidFill>
              </a:rPr>
              <a:t>be</a:t>
            </a:r>
            <a:r>
              <a:rPr lang="en-US" altLang="zh-CN" b="1" dirty="0" smtClean="0">
                <a:solidFill>
                  <a:srgbClr val="000000"/>
                </a:solidFill>
              </a:rPr>
              <a:t> an astronaut.</a:t>
            </a:r>
            <a:endParaRPr lang="en-US" altLang="zh-CN" b="1" dirty="0" smtClean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000000"/>
                </a:solidFill>
              </a:rPr>
              <a:t>-- </a:t>
            </a:r>
            <a:r>
              <a:rPr lang="en-US" altLang="zh-CN" b="1" dirty="0" smtClean="0"/>
              <a:t>Where</a:t>
            </a:r>
            <a:r>
              <a:rPr lang="en-US" altLang="zh-CN" b="1" dirty="0" smtClean="0">
                <a:solidFill>
                  <a:srgbClr val="FF0000"/>
                </a:solidFill>
              </a:rPr>
              <a:t> will </a:t>
            </a:r>
            <a:r>
              <a:rPr lang="en-US" altLang="zh-CN" b="1" dirty="0" smtClean="0"/>
              <a:t>you </a:t>
            </a:r>
            <a:r>
              <a:rPr lang="en-US" altLang="zh-CN" b="1" dirty="0" smtClean="0">
                <a:solidFill>
                  <a:srgbClr val="0070C0"/>
                </a:solidFill>
              </a:rPr>
              <a:t>live</a:t>
            </a:r>
            <a:r>
              <a:rPr lang="en-US" altLang="zh-CN" b="1" dirty="0" smtClean="0">
                <a:solidFill>
                  <a:srgbClr val="000000"/>
                </a:solidFill>
              </a:rPr>
              <a:t>?</a:t>
            </a:r>
            <a:endParaRPr lang="en-US" altLang="zh-CN" b="1" dirty="0" smtClean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000000"/>
                </a:solidFill>
              </a:rPr>
              <a:t>-- I</a:t>
            </a:r>
            <a:r>
              <a:rPr lang="en-US" altLang="zh-CN" b="1" dirty="0" smtClean="0">
                <a:solidFill>
                  <a:srgbClr val="FF0000"/>
                </a:solidFill>
              </a:rPr>
              <a:t>’ll</a:t>
            </a:r>
            <a:r>
              <a:rPr lang="en-US" altLang="zh-CN" b="1" dirty="0" smtClean="0">
                <a:solidFill>
                  <a:srgbClr val="000000"/>
                </a:solidFill>
              </a:rPr>
              <a:t> </a:t>
            </a:r>
            <a:r>
              <a:rPr lang="en-US" altLang="zh-CN" b="1" dirty="0" smtClean="0">
                <a:solidFill>
                  <a:srgbClr val="0070C0"/>
                </a:solidFill>
              </a:rPr>
              <a:t>live </a:t>
            </a:r>
            <a:r>
              <a:rPr lang="en-US" altLang="zh-CN" b="1" dirty="0" smtClean="0">
                <a:solidFill>
                  <a:srgbClr val="000000"/>
                </a:solidFill>
              </a:rPr>
              <a:t>on a space station.</a:t>
            </a:r>
            <a:endParaRPr lang="en-US" altLang="zh-CN" b="1" dirty="0" smtClean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/>
              <a:t>-- When </a:t>
            </a:r>
            <a:r>
              <a:rPr lang="en-US" altLang="zh-CN" b="1" dirty="0" smtClean="0">
                <a:solidFill>
                  <a:srgbClr val="FF0000"/>
                </a:solidFill>
              </a:rPr>
              <a:t>will</a:t>
            </a:r>
            <a:r>
              <a:rPr lang="en-US" altLang="zh-CN" b="1" dirty="0" smtClean="0">
                <a:solidFill>
                  <a:srgbClr val="000000"/>
                </a:solidFill>
              </a:rPr>
              <a:t> she </a:t>
            </a:r>
            <a:r>
              <a:rPr lang="en-US" altLang="zh-CN" b="1" dirty="0" smtClean="0">
                <a:solidFill>
                  <a:srgbClr val="0070C0"/>
                </a:solidFill>
              </a:rPr>
              <a:t>leave</a:t>
            </a:r>
            <a:r>
              <a:rPr lang="en-US" altLang="zh-CN" b="1" dirty="0" smtClean="0">
                <a:solidFill>
                  <a:srgbClr val="000000"/>
                </a:solidFill>
              </a:rPr>
              <a:t> for London?</a:t>
            </a:r>
            <a:endParaRPr lang="en-US" altLang="zh-CN" b="1" dirty="0" smtClean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000000"/>
                </a:solidFill>
              </a:rPr>
              <a:t>-- She</a:t>
            </a:r>
            <a:r>
              <a:rPr lang="en-US" altLang="zh-CN" b="1" dirty="0" smtClean="0">
                <a:solidFill>
                  <a:srgbClr val="FF0000"/>
                </a:solidFill>
              </a:rPr>
              <a:t>’ll</a:t>
            </a:r>
            <a:r>
              <a:rPr lang="en-US" altLang="zh-CN" b="1" dirty="0" smtClean="0">
                <a:solidFill>
                  <a:srgbClr val="000000"/>
                </a:solidFill>
              </a:rPr>
              <a:t> </a:t>
            </a:r>
            <a:r>
              <a:rPr lang="en-US" altLang="zh-CN" b="1" dirty="0" smtClean="0">
                <a:solidFill>
                  <a:srgbClr val="0070C0"/>
                </a:solidFill>
              </a:rPr>
              <a:t>leave</a:t>
            </a:r>
            <a:r>
              <a:rPr lang="en-US" altLang="zh-CN" b="1" dirty="0" smtClean="0">
                <a:solidFill>
                  <a:srgbClr val="000000"/>
                </a:solidFill>
              </a:rPr>
              <a:t> next Sunday.</a:t>
            </a:r>
            <a:endParaRPr lang="zh-CN" altLang="en-US" b="1" dirty="0">
              <a:solidFill>
                <a:srgbClr val="0000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50" name="Rectangle 6"/>
          <p:cNvSpPr>
            <a:spLocks noChangeArrowheads="1"/>
          </p:cNvSpPr>
          <p:nvPr/>
        </p:nvSpPr>
        <p:spPr bwMode="auto">
          <a:xfrm>
            <a:off x="5744366" y="1484784"/>
            <a:ext cx="4104456" cy="4819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live to be ... years old </a:t>
            </a:r>
            <a:r>
              <a:rPr lang="en-US" altLang="zh-CN" b="1" dirty="0" smtClean="0">
                <a:solidFill>
                  <a:srgbClr val="FF0000"/>
                </a:solidFill>
              </a:rPr>
              <a:t>    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in </a:t>
            </a:r>
            <a:r>
              <a:rPr lang="en-US" altLang="zh-CN" b="1" dirty="0">
                <a:solidFill>
                  <a:srgbClr val="FF0000"/>
                </a:solidFill>
              </a:rPr>
              <a:t>100 years </a:t>
            </a:r>
            <a:r>
              <a:rPr lang="en-US" altLang="zh-CN" b="1" dirty="0" smtClean="0">
                <a:solidFill>
                  <a:srgbClr val="FF0000"/>
                </a:solidFill>
              </a:rPr>
              <a:t>                    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fewer trees</a:t>
            </a:r>
            <a:endParaRPr lang="zh-CN" altLang="en-US" b="1" dirty="0"/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be in great </a:t>
            </a:r>
            <a:r>
              <a:rPr lang="en-US" altLang="zh-CN" b="1" dirty="0" smtClean="0">
                <a:solidFill>
                  <a:srgbClr val="FF0000"/>
                </a:solidFill>
              </a:rPr>
              <a:t>danger</a:t>
            </a:r>
            <a:endParaRPr lang="zh-CN" altLang="en-US" b="1" dirty="0"/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move </a:t>
            </a:r>
            <a:r>
              <a:rPr lang="en-US" altLang="zh-CN" b="1" dirty="0" smtClean="0">
                <a:solidFill>
                  <a:srgbClr val="FF0000"/>
                </a:solidFill>
              </a:rPr>
              <a:t>to</a:t>
            </a:r>
            <a:endParaRPr lang="zh-CN" altLang="en-US" b="1" dirty="0"/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on the earth </a:t>
            </a:r>
            <a:r>
              <a:rPr lang="en-US" altLang="zh-CN" b="1" dirty="0" smtClean="0">
                <a:solidFill>
                  <a:srgbClr val="FF0000"/>
                </a:solidFill>
              </a:rPr>
              <a:t>                   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plant </a:t>
            </a:r>
            <a:r>
              <a:rPr lang="en-US" altLang="zh-CN" b="1" dirty="0">
                <a:solidFill>
                  <a:srgbClr val="FF0000"/>
                </a:solidFill>
              </a:rPr>
              <a:t>more trees </a:t>
            </a:r>
            <a:r>
              <a:rPr lang="en-US" altLang="zh-CN" b="1" dirty="0" smtClean="0">
                <a:solidFill>
                  <a:srgbClr val="FF0000"/>
                </a:solidFill>
              </a:rPr>
              <a:t>            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save </a:t>
            </a:r>
            <a:r>
              <a:rPr lang="en-US" altLang="zh-CN" b="1" dirty="0">
                <a:solidFill>
                  <a:srgbClr val="FF0000"/>
                </a:solidFill>
              </a:rPr>
              <a:t>the </a:t>
            </a:r>
            <a:r>
              <a:rPr lang="en-US" altLang="zh-CN" b="1" dirty="0" smtClean="0">
                <a:solidFill>
                  <a:srgbClr val="FF0000"/>
                </a:solidFill>
              </a:rPr>
              <a:t>earth</a:t>
            </a:r>
            <a:endParaRPr lang="zh-CN" altLang="en-US" b="1" dirty="0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811524" y="1504023"/>
            <a:ext cx="3528392" cy="4819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b="1" dirty="0" smtClean="0"/>
              <a:t>活</a:t>
            </a:r>
            <a:r>
              <a:rPr lang="zh-CN" altLang="en-US" b="1" dirty="0"/>
              <a:t>到</a:t>
            </a:r>
            <a:r>
              <a:rPr lang="en-US" altLang="zh-CN" b="1" dirty="0">
                <a:latin typeface="+mn-ea"/>
                <a:ea typeface="+mn-ea"/>
              </a:rPr>
              <a:t>……</a:t>
            </a:r>
            <a:r>
              <a:rPr lang="zh-CN" altLang="en-US" b="1" dirty="0"/>
              <a:t>岁 </a:t>
            </a:r>
            <a:endParaRPr lang="zh-CN" altLang="en-US" b="1" dirty="0"/>
          </a:p>
          <a:p>
            <a:pPr algn="r">
              <a:lnSpc>
                <a:spcPct val="120000"/>
              </a:lnSpc>
            </a:pPr>
            <a:r>
              <a:rPr lang="zh-CN" altLang="en-US" b="1" dirty="0" smtClean="0"/>
              <a:t>一百年</a:t>
            </a:r>
            <a:r>
              <a:rPr lang="zh-CN" altLang="en-US" b="1" dirty="0"/>
              <a:t>以后 </a:t>
            </a:r>
            <a:endParaRPr lang="zh-CN" altLang="en-US" b="1" dirty="0"/>
          </a:p>
          <a:p>
            <a:pPr algn="r">
              <a:lnSpc>
                <a:spcPct val="120000"/>
              </a:lnSpc>
            </a:pPr>
            <a:r>
              <a:rPr lang="zh-CN" altLang="en-US" b="1" dirty="0" smtClean="0"/>
              <a:t>更</a:t>
            </a:r>
            <a:r>
              <a:rPr lang="zh-CN" altLang="en-US" b="1" dirty="0"/>
              <a:t>少的树木 </a:t>
            </a:r>
            <a:endParaRPr lang="zh-CN" altLang="en-US" b="1" dirty="0"/>
          </a:p>
          <a:p>
            <a:pPr algn="r">
              <a:lnSpc>
                <a:spcPct val="120000"/>
              </a:lnSpc>
            </a:pPr>
            <a:r>
              <a:rPr lang="zh-CN" altLang="en-US" b="1" dirty="0" smtClean="0"/>
              <a:t>处于</a:t>
            </a:r>
            <a:r>
              <a:rPr lang="zh-CN" altLang="en-US" b="1" dirty="0"/>
              <a:t>极大危险之中 </a:t>
            </a:r>
            <a:endParaRPr lang="zh-CN" altLang="en-US" b="1" dirty="0"/>
          </a:p>
          <a:p>
            <a:pPr algn="r">
              <a:lnSpc>
                <a:spcPct val="120000"/>
              </a:lnSpc>
            </a:pPr>
            <a:r>
              <a:rPr lang="zh-CN" altLang="en-US" b="1" dirty="0" smtClean="0"/>
              <a:t>搬</a:t>
            </a:r>
            <a:r>
              <a:rPr lang="zh-CN" altLang="en-US" b="1" dirty="0"/>
              <a:t>到；搬迁 </a:t>
            </a:r>
            <a:endParaRPr lang="zh-CN" altLang="en-US" b="1" dirty="0"/>
          </a:p>
          <a:p>
            <a:pPr algn="r">
              <a:lnSpc>
                <a:spcPct val="120000"/>
              </a:lnSpc>
            </a:pPr>
            <a:r>
              <a:rPr lang="zh-CN" altLang="en-US" b="1" dirty="0" smtClean="0"/>
              <a:t>在</a:t>
            </a:r>
            <a:r>
              <a:rPr lang="zh-CN" altLang="en-US" b="1" dirty="0"/>
              <a:t>地球上 </a:t>
            </a:r>
            <a:endParaRPr lang="zh-CN" altLang="en-US" b="1" dirty="0"/>
          </a:p>
          <a:p>
            <a:pPr algn="r">
              <a:lnSpc>
                <a:spcPct val="120000"/>
              </a:lnSpc>
            </a:pPr>
            <a:r>
              <a:rPr lang="zh-CN" altLang="en-US" b="1" dirty="0" smtClean="0"/>
              <a:t>种</a:t>
            </a:r>
            <a:r>
              <a:rPr lang="zh-CN" altLang="en-US" b="1" dirty="0"/>
              <a:t>更多的树</a:t>
            </a:r>
            <a:endParaRPr lang="en-US" altLang="zh-CN" b="1" dirty="0"/>
          </a:p>
          <a:p>
            <a:pPr algn="r">
              <a:lnSpc>
                <a:spcPct val="120000"/>
              </a:lnSpc>
            </a:pPr>
            <a:r>
              <a:rPr lang="zh-CN" altLang="en-US" b="1" dirty="0" smtClean="0"/>
              <a:t>拯救</a:t>
            </a:r>
            <a:r>
              <a:rPr lang="zh-CN" altLang="en-US" b="1" dirty="0"/>
              <a:t>地球</a:t>
            </a:r>
            <a:endParaRPr lang="zh-CN" altLang="en-US" b="1" dirty="0"/>
          </a:p>
        </p:txBody>
      </p:sp>
      <p:sp>
        <p:nvSpPr>
          <p:cNvPr id="3" name="矩形 2"/>
          <p:cNvSpPr/>
          <p:nvPr/>
        </p:nvSpPr>
        <p:spPr>
          <a:xfrm>
            <a:off x="5055553" y="260985"/>
            <a:ext cx="2553335" cy="101473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6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Review</a:t>
            </a:r>
            <a:endParaRPr lang="en-US" altLang="zh-CN" sz="60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85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85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85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85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85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85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85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85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微信图片_202311170850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525" y="188595"/>
            <a:ext cx="11692255" cy="6217285"/>
          </a:xfrm>
          <a:prstGeom prst="rect">
            <a:avLst/>
          </a:prstGeom>
        </p:spPr>
      </p:pic>
    </p:spTree>
  </p:cSld>
  <p:clrMapOvr>
    <a:masterClrMapping/>
  </p:clrMapOvr>
  <p:transition>
    <p:split/>
  </p:transition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commondata" val="eyJoZGlkIjoiNDM4NDRhZjIyZDUyMzExNjg0NmQ2NTc2MzhlMmQ2ZTY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lnSpc>
            <a:spcPct val="120000"/>
          </a:lnSpc>
          <a:defRPr b="1" dirty="0">
            <a:cs typeface="Times New Roman" panose="02020603050405020304" pitchFamily="18" charset="0"/>
          </a:defRPr>
        </a:defPPr>
      </a:lstStyle>
    </a:tx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9652</Words>
  <Application>WPS 演示</Application>
  <PresentationFormat>宽屏</PresentationFormat>
  <Paragraphs>412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39</vt:i4>
      </vt:variant>
    </vt:vector>
  </HeadingPairs>
  <TitlesOfParts>
    <vt:vector size="49" baseType="lpstr">
      <vt:lpstr>Arial</vt:lpstr>
      <vt:lpstr>宋体</vt:lpstr>
      <vt:lpstr>Wingdings</vt:lpstr>
      <vt:lpstr>Times New Roman</vt:lpstr>
      <vt:lpstr>微软雅黑</vt:lpstr>
      <vt:lpstr>Arial Unicode MS</vt:lpstr>
      <vt:lpstr>Calibri</vt:lpstr>
      <vt:lpstr>默认设计模板</vt:lpstr>
      <vt:lpstr>1_默认设计模板</vt:lpstr>
      <vt:lpstr>2_默认设计模板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Administrator</cp:lastModifiedBy>
  <cp:revision>385</cp:revision>
  <dcterms:created xsi:type="dcterms:W3CDTF">2013-03-17T02:35:00Z</dcterms:created>
  <dcterms:modified xsi:type="dcterms:W3CDTF">2024-11-21T01:03:57Z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ABEEA78B1277416BBE26D83B651DC180_12</vt:lpwstr>
  </property>
  <property fmtid="{D5CDD505-2E9C-101B-9397-08002B2CF9AE}" pid="3" name="KSOProductBuildVer">
    <vt:lpwstr>2052-12.1.0.18912</vt:lpwstr>
  </property>
</Properties>
</file>